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795" r:id="rId3"/>
    <p:sldId id="796" r:id="rId4"/>
    <p:sldId id="966" r:id="rId5"/>
    <p:sldId id="950" r:id="rId6"/>
    <p:sldId id="951" r:id="rId7"/>
    <p:sldId id="952" r:id="rId8"/>
    <p:sldId id="967" r:id="rId9"/>
    <p:sldId id="953" r:id="rId10"/>
    <p:sldId id="968" r:id="rId11"/>
    <p:sldId id="969" r:id="rId12"/>
    <p:sldId id="971" r:id="rId13"/>
    <p:sldId id="972" r:id="rId14"/>
    <p:sldId id="975" r:id="rId15"/>
    <p:sldId id="976" r:id="rId16"/>
    <p:sldId id="954" r:id="rId17"/>
    <p:sldId id="978" r:id="rId18"/>
    <p:sldId id="955" r:id="rId20"/>
    <p:sldId id="956" r:id="rId21"/>
    <p:sldId id="957" r:id="rId22"/>
    <p:sldId id="958" r:id="rId23"/>
    <p:sldId id="959" r:id="rId24"/>
    <p:sldId id="960" r:id="rId25"/>
    <p:sldId id="961" r:id="rId26"/>
    <p:sldId id="962" r:id="rId27"/>
    <p:sldId id="980" r:id="rId28"/>
    <p:sldId id="981" r:id="rId29"/>
    <p:sldId id="982" r:id="rId30"/>
    <p:sldId id="963" r:id="rId31"/>
    <p:sldId id="983" r:id="rId32"/>
    <p:sldId id="984" r:id="rId33"/>
    <p:sldId id="985" r:id="rId34"/>
    <p:sldId id="986" r:id="rId35"/>
    <p:sldId id="965" r:id="rId36"/>
    <p:sldId id="987" r:id="rId37"/>
    <p:sldId id="988" r:id="rId38"/>
    <p:sldId id="990" r:id="rId39"/>
    <p:sldId id="991" r:id="rId40"/>
    <p:sldId id="993" r:id="rId41"/>
    <p:sldId id="992" r:id="rId42"/>
    <p:sldId id="994" r:id="rId43"/>
    <p:sldId id="996" r:id="rId44"/>
    <p:sldId id="997" r:id="rId45"/>
    <p:sldId id="1015" r:id="rId46"/>
    <p:sldId id="854" r:id="rId47"/>
    <p:sldId id="85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苏美玲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88869" autoAdjust="0"/>
  </p:normalViewPr>
  <p:slideViewPr>
    <p:cSldViewPr snapToGrid="0">
      <p:cViewPr varScale="1">
        <p:scale>
          <a:sx n="82" d="100"/>
          <a:sy n="82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327 442,'-4'-2,"1"1,-3-2,-1 0,-3 1,-3 0,0-2,-5 1,-4-2,1 1,2 1,3 0,4 0,0 1,5 0,1 0,3 0,0 2,-2-2,0-1,1 1,1 0,-1-1,1 1,0-1,0-2,0 2,2 0,-2-1,0 1,1 0,-1-1,-1-1,0-1,0 0,1 1,0 0,0-1,0 2,2-1,-1-1,0 1,0 1,0-1,0-1,0 2,0-2,1 0,0 0,-1 0,1-1,0 2,0-1,1 2,-1-3,0 1,0 0,1 2,-1-2,1 2,-1-3,0 2,-1 1,1-1,0 0,1 2,0-1,1 0,15-14,-11 14,1 0,0-1,0 1,-1 1,1-1,-1 1,1 0,-1 2,-1-1,2 0,0 0,-2 0,0 0,0 1,0-1,0 1,15-6,-13 4,0 1,-1-1,0 1,-1 0,0 0,0 1,0-1,0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67,'3'0,"0"1,0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68,'4'0,"1"0,-2 0,0 0,0 0,3 0,-3-1,1 0,-1 1,2-1,-2 0,2 0,0 0,-10-1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47,'0'4,"0"-1,0 0,0 1,0-1,0 1,0-1,0 0,0 0,0 0,0 2,0-2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46,'0'4,"0"0,0 0,0-1,0 0,0 0,0 0,2 1,-2-1,2 0,-1 0,1 0,1 0,1-1,0-2,-1-2,2-3,-3 1,1-4,-2 5,0 0,-1-1,0 1,0 0,0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78,'3'0,"0"0,0-2,-2 5,-1 0,0 0,3-2,-2-4,-4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67,'3'2,"1"-1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47,'3'2,"0"1,-1 1,-1 0,-1-1,1 0,0 0,-1 1,1 0,-1 0,0-1,-1 0,-1 0,0 0,-2-1,1-2,0 1,0-1,-1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50,'-1'3,"1"0,-1 0,1 0,-1 0,0 0,1 0,0 0,0 0,1 0,1 0,1 0,0-1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53,'1'3,"1"0,-1 1,1-1,-1 1,1 0,0 0,-2-1,2 0,-1 0,2-4,-2-2,0-1,0 1,-1 0,0 0,0 0,0 0,0 0,0-1,0 1,3 4,-2 3,3 1,-4-1,2-1,-1 0,0 0,-1 3,1-3,2-1,-2-5,1-2,-2 2,1 0,-1-2,0 1,0 1,1 0,0 0,-1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80,'1'-3,"-4"1,0 2,0 2,2 1,4-2,0-1,-1 3,-1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59,'5'1,"-1"0,-1 1,1 0,0 0,-1-2,1 3,0-2,-1 0,-5 2,-1-1,-1 0,0 1,-1 0,0-1,0 0,1 0,0-1,-1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95,'3'1,"0"-1,0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61,'2'0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49,'-1'3,"1"0,-2 0,1 1,1 0,0-1,1 1,0-1,1 0,0 0,1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39,'4'0,"-1"0,0 1,0-1,1 0,-1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45,'3'3,"-2"1,0-1,1 2,-2-1,1 0,0-1,1 3,-2-3,0 0,1 0,0 0,0 0,-1-7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69,'3'0,"0"0,1 0,-1 0,0-1,2 0,-1 1,-7 1,-2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86,'3'0,"2"0,-2 0,1 0,0 0,-1 0,0-1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79,'3'0,"0"-1,0-1,-2 6,-2 0,0-1,1 0,0 0,-1 1,1-1,-3-2,0-3,1-1,1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66,'2'0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67,'4'0,"-1"0,0 0,1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54,'4'0,"-1"0,2 0,1 0,5 0,-5 0,-2 0,2 0,-10 2,0-1,-1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52,'2'3,"0"0,-1 1,0 0,0 0,-1-1,1 1,0-1,-1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44,'1'3,"0"0,0 0,0 1,0 1,-1-2,0 0,2 0,-1 1,0-1,1 0,-1 0,2-3,0 0,0 0,0-1,0-1,-2-2,-1 1,1 0,0 0,-1 0,0 0,1-1,-1 1,0 0,1-1,-1 1,0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74,'3'-2,"-3"5,0 1,0-1,1 0,0 0,-1 0,0 0,-5-2,2-2,0-2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61,'2'0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46,'2'3,"1"0,-1 0,1 0,-2 0,-1 1,0 0,0-1,0 0,0 0,-1 0,0 1,-1-1,-1-1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45,'0'3,"1"2,-1 2,1-4,0 2,0-2,0 0,0 0,-1 0,1 0,0 0,2-4,0-2,-1-1,-1 1,1-1,0 0,-1-1,1 2,-1 0,1-1,-1 1,3 2,-3 4,1 1,0-1,-1 0,0 1,0 0,0 0,0-1,3-4,-1-4,-1 2,0 0,-1-2,1 0,-1 1,1-1,0 2,-1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67,'0'4,"0"-1,0 3,0-3,0 0,0 0,0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79,'3'-1,"0"0,2 0,-2 0,0 0,0 0,-4 4,-2-1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83,'3'1,"0"2,-1 1,1-1,0-2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49,'4'0,"-1"0,0 0,0 0,1 0,-1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67,'3'1,"0"-1,0 0,0 0,0 0,1 0,-1 0,0 0,1 0,-1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71,'3'0,"2"0,0 0,-2-1,1 1,-1-1,2 0,-2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49,'3'0,"0"2,0 1,1-1,2 0,-1 0,1 0,0 0,0 0,-1-1,-1 0,1 0,-2 0,0 0,0 0,1 0,-1-1,2 1,-1 0,2-1,-3 0,0 0,1 0,0 1,-1 0,0-1,0 0,1 0,0 0,0 0,0 0,1 0,-1 1,0 0,0-1,0 1,1 0,-2-1,1 1,-1 0,0 0,0-1,0 1,1 0,-1 0,0-1,0 2,1-1,0 1,2 0,-3 0,2 0,0 0,0 0,-1-1,1 1,1 0,-1 1,1-1,-1 0,3 0,-3-1,1 0,1 0,0 1,0-1,0 0,0 0,1 1,-1-1,-2 0,1 0,-1 1,-2-1,1 0,-1-1,0 2,0 0,0-2,0 1,1-1,3 2,-2 0,-2 0,1 0,-1 2,-2 0,-1-1,0 1,0-1,0 1,0 0,0 0,0 0,0-1,0 0,0 2,0-2,0 1,0 0,0 0,0 1,0-1,0 0,0 0,-1 1,0-1,0 2,0-3,0 0,1 3,-1-3,0 0,-1 2,2-2,0 1,-1 1,0-2,0 0,0 2,0-1,1 0,0 0,-1 1,-1-1,1 1,0-1,0 1,0-1,0 1,1-1,-2 1,1-1,0 1,0-1,-1 2,0-1,1-1,-1 1,1-2,0 2,-1-2,0 0,-2 4,1-3,2-1,-2 1,0-1,2 0,-4 1,1 0,1-1,0-2,0 1,0-1,-1-1,0 1,-2 0,-1 1,-1-1,-1 2,2-2,0 0,1 0,2 0,1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1205 428,'-4'0,"-1"2,-1-2,2 1,-1 0,1 0,1 0,-1 1,0-1,1 2,3 0,7-2,-3-1,1 0,4 0,-1 0,0 0,-1 0,-2 0,-2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565 295,'1'4,"0"1,1-1,1-1,-2 0,2 1,-2 0,1-1,1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589 302,'-3'0,"0"1,-1 2,1 0,-1 0,2 0,0 0,0 0,3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606 327,'1'3,"-1"0,0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617 302,'3'4,"0"0,1 0,-2 0,1-1,1 1,-1 0,-1-1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641 300,'-2'4,"0"0,0-1,-1 1,1 0,0-1,0 0,1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651 326,'1'3,"-2"0,1 0,-2 0,7-2,-1-1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666 298,'4'1,"-2"2,3 1,-2-1,1 0,0-1,-1 1,-1 0,2-1,-2 1,1-1,1 3,-6-9,0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44,'5'0,"-2"0,0 0,1 0,0 0,-1 0,1 0,1 0,-2 0,0 0,-5 3,-1-2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692 296,'0'3,"-1"0,-1 1,1 0,0-1,-1 1,1-1,0 0,0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705 319,'2'3,"0"1,0 1,0-1,0-1,1 0,-1 0,-5-1,0-2,1-3,1 0,1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710 318,'3'0,"0"0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555 335,'4'0,"2"1,-3-1,2 0,1 0,1 0,-2 0,2 0,0 0,0 0,-1 0,-1 0,-2 0,2 0,-2 0,1 1,1 1,-2-2,0 1,0-1,3 1,-2 0,-6 3,-1-2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560 363,'3'2,"-1"1,1 2,0-1,-2-1,1 0,0 0,-1 0,1 0,1 2,0-1,0-2,-3-5,0-3,0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584 354,'-3'4,"0"-1,1 0,-2 1,-1 1,1 0,0 0,0 0,1 0,0-1,2 0,-2-2,2 2,0-7,5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596 385,'0'3,"0"1,0-1,0 1,1-1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616 363,'3'5,"0"0,-1 0,1 0,0-1,0 1,0-1,-1-1,0 1,0-1,1 2,-2-2,-2-7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632 370,'-1'3,"-1"0,-2 2,2-1,-1 0,0 0,1 0,1-1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652 395,'2'4,"-3"0,-2 1,0-1,2 0,5-2,0-2,2 0,1 0,-2 0,1 0,-2 0,-1 0,-6-1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54,'2'4,"-2"-1,0 0,0 2,0 0,0-2,0 1,0-1,0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679 365,'3'1,"1"3,-1-2,-1 1,0 0,1 1,-1 0,1 0,0 0,0-1,0 0,0 1,-3-7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703 368,'-2'3,"-1"1,-1 0,-1 1,2-1,1-1,-1 0,2 1,0-1,0 0,4-4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719 386,'0'4,"-1"-1,0 1,0-1,5-1,0-2,-1 0,1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724 392,'0'4,"0"-1,0 0,0 0,0 0,-3-1,-1-2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7:00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548 421,'5'0,"0"0,2 0,0 0,0 0,0 0,0 0,0 0,-2 0,-1 0,0 0,-1 0,1 0,0 0,1 0,-2 0,2 0,-1 0,0 0,-1 0,0 0,1 0,0 0,-1 0,2 0,-1 1,0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68,'3'0,"1"0,-1 0,0 1,0-1,0 1,0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89,'3'0,"0"1,0-1,0 0,0 0,0 0,0 0,1 0,1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2-15T16:23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79,'3'1,"0"-4,-3 6,-2 0,1 2,1-1,0-1,0 2,0-2,2-6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03" y="1122363"/>
            <a:ext cx="1036436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72" y="3602038"/>
            <a:ext cx="914503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883" y="365125"/>
            <a:ext cx="2629196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94" y="365125"/>
            <a:ext cx="7735171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44" y="1709739"/>
            <a:ext cx="105167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944" y="4589464"/>
            <a:ext cx="105167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94" y="1825625"/>
            <a:ext cx="5182184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895" y="1825625"/>
            <a:ext cx="5182184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83" y="365126"/>
            <a:ext cx="10516784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884" y="1681163"/>
            <a:ext cx="51583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884" y="2505075"/>
            <a:ext cx="515836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895" y="1681163"/>
            <a:ext cx="51837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895" y="2505075"/>
            <a:ext cx="5183772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83" y="457200"/>
            <a:ext cx="39326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772" y="987426"/>
            <a:ext cx="617289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883" y="2057400"/>
            <a:ext cx="39326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83" y="457200"/>
            <a:ext cx="39326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772" y="987426"/>
            <a:ext cx="617289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883" y="2057400"/>
            <a:ext cx="39326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94" y="365126"/>
            <a:ext cx="105167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94" y="1825625"/>
            <a:ext cx="105167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94" y="6356351"/>
            <a:ext cx="274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055" y="6356351"/>
            <a:ext cx="4115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570" y="6356351"/>
            <a:ext cx="274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6" Type="http://schemas.openxmlformats.org/officeDocument/2006/relationships/slideLayout" Target="../slideLayouts/slideLayout2.xml"/><Relationship Id="rId85" Type="http://schemas.openxmlformats.org/officeDocument/2006/relationships/image" Target="../media/image49.png"/><Relationship Id="rId84" Type="http://schemas.openxmlformats.org/officeDocument/2006/relationships/customXml" Target="../ink/ink42.xml"/><Relationship Id="rId83" Type="http://schemas.openxmlformats.org/officeDocument/2006/relationships/image" Target="../media/image48.png"/><Relationship Id="rId82" Type="http://schemas.openxmlformats.org/officeDocument/2006/relationships/customXml" Target="../ink/ink41.xml"/><Relationship Id="rId81" Type="http://schemas.openxmlformats.org/officeDocument/2006/relationships/image" Target="../media/image47.png"/><Relationship Id="rId80" Type="http://schemas.openxmlformats.org/officeDocument/2006/relationships/customXml" Target="../ink/ink40.xml"/><Relationship Id="rId8" Type="http://schemas.openxmlformats.org/officeDocument/2006/relationships/customXml" Target="../ink/ink3.xml"/><Relationship Id="rId79" Type="http://schemas.openxmlformats.org/officeDocument/2006/relationships/image" Target="../media/image46.png"/><Relationship Id="rId78" Type="http://schemas.openxmlformats.org/officeDocument/2006/relationships/customXml" Target="../ink/ink39.xml"/><Relationship Id="rId77" Type="http://schemas.openxmlformats.org/officeDocument/2006/relationships/image" Target="../media/image45.png"/><Relationship Id="rId76" Type="http://schemas.openxmlformats.org/officeDocument/2006/relationships/customXml" Target="../ink/ink38.xml"/><Relationship Id="rId75" Type="http://schemas.openxmlformats.org/officeDocument/2006/relationships/image" Target="../media/image44.png"/><Relationship Id="rId74" Type="http://schemas.openxmlformats.org/officeDocument/2006/relationships/customXml" Target="../ink/ink37.xml"/><Relationship Id="rId73" Type="http://schemas.openxmlformats.org/officeDocument/2006/relationships/image" Target="../media/image43.png"/><Relationship Id="rId72" Type="http://schemas.openxmlformats.org/officeDocument/2006/relationships/customXml" Target="../ink/ink36.xml"/><Relationship Id="rId71" Type="http://schemas.openxmlformats.org/officeDocument/2006/relationships/image" Target="../media/image42.png"/><Relationship Id="rId70" Type="http://schemas.openxmlformats.org/officeDocument/2006/relationships/customXml" Target="../ink/ink35.xml"/><Relationship Id="rId7" Type="http://schemas.openxmlformats.org/officeDocument/2006/relationships/image" Target="../media/image11.png"/><Relationship Id="rId69" Type="http://schemas.openxmlformats.org/officeDocument/2006/relationships/image" Target="../media/image41.png"/><Relationship Id="rId68" Type="http://schemas.openxmlformats.org/officeDocument/2006/relationships/customXml" Target="../ink/ink34.xml"/><Relationship Id="rId67" Type="http://schemas.openxmlformats.org/officeDocument/2006/relationships/customXml" Target="../ink/ink33.xml"/><Relationship Id="rId66" Type="http://schemas.openxmlformats.org/officeDocument/2006/relationships/image" Target="../media/image40.png"/><Relationship Id="rId65" Type="http://schemas.openxmlformats.org/officeDocument/2006/relationships/customXml" Target="../ink/ink32.xml"/><Relationship Id="rId64" Type="http://schemas.openxmlformats.org/officeDocument/2006/relationships/image" Target="../media/image39.png"/><Relationship Id="rId63" Type="http://schemas.openxmlformats.org/officeDocument/2006/relationships/customXml" Target="../ink/ink31.xml"/><Relationship Id="rId62" Type="http://schemas.openxmlformats.org/officeDocument/2006/relationships/image" Target="../media/image38.png"/><Relationship Id="rId61" Type="http://schemas.openxmlformats.org/officeDocument/2006/relationships/customXml" Target="../ink/ink30.xml"/><Relationship Id="rId60" Type="http://schemas.openxmlformats.org/officeDocument/2006/relationships/image" Target="../media/image37.png"/><Relationship Id="rId6" Type="http://schemas.openxmlformats.org/officeDocument/2006/relationships/customXml" Target="../ink/ink2.xml"/><Relationship Id="rId59" Type="http://schemas.openxmlformats.org/officeDocument/2006/relationships/customXml" Target="../ink/ink29.xml"/><Relationship Id="rId58" Type="http://schemas.openxmlformats.org/officeDocument/2006/relationships/customXml" Target="../ink/ink28.xml"/><Relationship Id="rId57" Type="http://schemas.openxmlformats.org/officeDocument/2006/relationships/image" Target="../media/image36.png"/><Relationship Id="rId56" Type="http://schemas.openxmlformats.org/officeDocument/2006/relationships/customXml" Target="../ink/ink27.xml"/><Relationship Id="rId55" Type="http://schemas.openxmlformats.org/officeDocument/2006/relationships/image" Target="../media/image35.png"/><Relationship Id="rId54" Type="http://schemas.openxmlformats.org/officeDocument/2006/relationships/customXml" Target="../ink/ink26.xml"/><Relationship Id="rId53" Type="http://schemas.openxmlformats.org/officeDocument/2006/relationships/image" Target="../media/image34.png"/><Relationship Id="rId52" Type="http://schemas.openxmlformats.org/officeDocument/2006/relationships/customXml" Target="../ink/ink25.xml"/><Relationship Id="rId51" Type="http://schemas.openxmlformats.org/officeDocument/2006/relationships/image" Target="../media/image33.png"/><Relationship Id="rId50" Type="http://schemas.openxmlformats.org/officeDocument/2006/relationships/customXml" Target="../ink/ink24.xml"/><Relationship Id="rId5" Type="http://schemas.openxmlformats.org/officeDocument/2006/relationships/image" Target="../media/image10.png"/><Relationship Id="rId49" Type="http://schemas.openxmlformats.org/officeDocument/2006/relationships/image" Target="../media/image32.png"/><Relationship Id="rId48" Type="http://schemas.openxmlformats.org/officeDocument/2006/relationships/customXml" Target="../ink/ink23.xml"/><Relationship Id="rId47" Type="http://schemas.openxmlformats.org/officeDocument/2006/relationships/image" Target="../media/image31.png"/><Relationship Id="rId46" Type="http://schemas.openxmlformats.org/officeDocument/2006/relationships/customXml" Target="../ink/ink22.xml"/><Relationship Id="rId45" Type="http://schemas.openxmlformats.org/officeDocument/2006/relationships/image" Target="../media/image30.png"/><Relationship Id="rId44" Type="http://schemas.openxmlformats.org/officeDocument/2006/relationships/customXml" Target="../ink/ink21.xml"/><Relationship Id="rId43" Type="http://schemas.openxmlformats.org/officeDocument/2006/relationships/image" Target="../media/image29.png"/><Relationship Id="rId42" Type="http://schemas.openxmlformats.org/officeDocument/2006/relationships/customXml" Target="../ink/ink20.xml"/><Relationship Id="rId41" Type="http://schemas.openxmlformats.org/officeDocument/2006/relationships/image" Target="../media/image28.png"/><Relationship Id="rId40" Type="http://schemas.openxmlformats.org/officeDocument/2006/relationships/customXml" Target="../ink/ink19.xml"/><Relationship Id="rId4" Type="http://schemas.openxmlformats.org/officeDocument/2006/relationships/customXml" Target="../ink/ink1.xml"/><Relationship Id="rId39" Type="http://schemas.openxmlformats.org/officeDocument/2006/relationships/image" Target="../media/image27.png"/><Relationship Id="rId38" Type="http://schemas.openxmlformats.org/officeDocument/2006/relationships/customXml" Target="../ink/ink18.xml"/><Relationship Id="rId37" Type="http://schemas.openxmlformats.org/officeDocument/2006/relationships/image" Target="../media/image26.png"/><Relationship Id="rId36" Type="http://schemas.openxmlformats.org/officeDocument/2006/relationships/customXml" Target="../ink/ink17.xml"/><Relationship Id="rId35" Type="http://schemas.openxmlformats.org/officeDocument/2006/relationships/image" Target="../media/image25.png"/><Relationship Id="rId34" Type="http://schemas.openxmlformats.org/officeDocument/2006/relationships/customXml" Target="../ink/ink16.xml"/><Relationship Id="rId33" Type="http://schemas.openxmlformats.org/officeDocument/2006/relationships/image" Target="../media/image24.png"/><Relationship Id="rId32" Type="http://schemas.openxmlformats.org/officeDocument/2006/relationships/customXml" Target="../ink/ink15.xml"/><Relationship Id="rId31" Type="http://schemas.openxmlformats.org/officeDocument/2006/relationships/image" Target="../media/image23.png"/><Relationship Id="rId30" Type="http://schemas.openxmlformats.org/officeDocument/2006/relationships/customXml" Target="../ink/ink14.xml"/><Relationship Id="rId3" Type="http://schemas.openxmlformats.org/officeDocument/2006/relationships/image" Target="../media/image9.png"/><Relationship Id="rId29" Type="http://schemas.openxmlformats.org/officeDocument/2006/relationships/image" Target="../media/image22.png"/><Relationship Id="rId28" Type="http://schemas.openxmlformats.org/officeDocument/2006/relationships/customXml" Target="../ink/ink13.xml"/><Relationship Id="rId27" Type="http://schemas.openxmlformats.org/officeDocument/2006/relationships/image" Target="../media/image21.png"/><Relationship Id="rId26" Type="http://schemas.openxmlformats.org/officeDocument/2006/relationships/customXml" Target="../ink/ink12.xml"/><Relationship Id="rId25" Type="http://schemas.openxmlformats.org/officeDocument/2006/relationships/image" Target="../media/image20.png"/><Relationship Id="rId24" Type="http://schemas.openxmlformats.org/officeDocument/2006/relationships/customXml" Target="../ink/ink11.xml"/><Relationship Id="rId23" Type="http://schemas.openxmlformats.org/officeDocument/2006/relationships/image" Target="../media/image19.png"/><Relationship Id="rId22" Type="http://schemas.openxmlformats.org/officeDocument/2006/relationships/customXml" Target="../ink/ink10.xml"/><Relationship Id="rId21" Type="http://schemas.openxmlformats.org/officeDocument/2006/relationships/image" Target="../media/image18.png"/><Relationship Id="rId20" Type="http://schemas.openxmlformats.org/officeDocument/2006/relationships/customXml" Target="../ink/ink9.xml"/><Relationship Id="rId2" Type="http://schemas.openxmlformats.org/officeDocument/2006/relationships/image" Target="../media/image8.png"/><Relationship Id="rId19" Type="http://schemas.openxmlformats.org/officeDocument/2006/relationships/image" Target="../media/image17.png"/><Relationship Id="rId18" Type="http://schemas.openxmlformats.org/officeDocument/2006/relationships/customXml" Target="../ink/ink8.xml"/><Relationship Id="rId17" Type="http://schemas.openxmlformats.org/officeDocument/2006/relationships/image" Target="../media/image16.png"/><Relationship Id="rId16" Type="http://schemas.openxmlformats.org/officeDocument/2006/relationships/customXml" Target="../ink/ink7.xml"/><Relationship Id="rId15" Type="http://schemas.openxmlformats.org/officeDocument/2006/relationships/image" Target="../media/image15.png"/><Relationship Id="rId14" Type="http://schemas.openxmlformats.org/officeDocument/2006/relationships/customXml" Target="../ink/ink6.xml"/><Relationship Id="rId13" Type="http://schemas.openxmlformats.org/officeDocument/2006/relationships/image" Target="../media/image14.png"/><Relationship Id="rId12" Type="http://schemas.openxmlformats.org/officeDocument/2006/relationships/customXml" Target="../ink/ink5.xml"/><Relationship Id="rId11" Type="http://schemas.openxmlformats.org/officeDocument/2006/relationships/image" Target="../media/image13.png"/><Relationship Id="rId10" Type="http://schemas.openxmlformats.org/officeDocument/2006/relationships/customXml" Target="../ink/ink4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links.jianshu.com/go?to=https%3A%2F%2Fgithub.com%2Fgraykode%2Fgpt-2-Pytorch%23gpt2-pytorch-with-text-generator" TargetMode="External"/><Relationship Id="rId1" Type="http://schemas.openxmlformats.org/officeDocument/2006/relationships/hyperlink" Target="https://links.jianshu.com/go?to=https%3A%2F%2Fgithub.com%2Fhuggingface%2Fpytorch-openai-transformer-lm%23pytorch-implementation-of-openais-finetuned-transformer-language-mode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customXml" Target="../ink/ink45.xml"/><Relationship Id="rId8" Type="http://schemas.openxmlformats.org/officeDocument/2006/relationships/image" Target="../media/image65.png"/><Relationship Id="rId7" Type="http://schemas.openxmlformats.org/officeDocument/2006/relationships/customXml" Target="../ink/ink44.xml"/><Relationship Id="rId6" Type="http://schemas.openxmlformats.org/officeDocument/2006/relationships/image" Target="../media/image64.png"/><Relationship Id="rId50" Type="http://schemas.openxmlformats.org/officeDocument/2006/relationships/notesSlide" Target="../notesSlides/notesSlide4.xml"/><Relationship Id="rId5" Type="http://schemas.openxmlformats.org/officeDocument/2006/relationships/customXml" Target="../ink/ink43.xml"/><Relationship Id="rId49" Type="http://schemas.openxmlformats.org/officeDocument/2006/relationships/slideLayout" Target="../slideLayouts/slideLayout7.xml"/><Relationship Id="rId48" Type="http://schemas.openxmlformats.org/officeDocument/2006/relationships/image" Target="../media/image85.png"/><Relationship Id="rId47" Type="http://schemas.openxmlformats.org/officeDocument/2006/relationships/customXml" Target="../ink/ink64.xml"/><Relationship Id="rId46" Type="http://schemas.openxmlformats.org/officeDocument/2006/relationships/image" Target="../media/image84.png"/><Relationship Id="rId45" Type="http://schemas.openxmlformats.org/officeDocument/2006/relationships/customXml" Target="../ink/ink63.xml"/><Relationship Id="rId44" Type="http://schemas.openxmlformats.org/officeDocument/2006/relationships/image" Target="../media/image83.png"/><Relationship Id="rId43" Type="http://schemas.openxmlformats.org/officeDocument/2006/relationships/customXml" Target="../ink/ink62.xml"/><Relationship Id="rId42" Type="http://schemas.openxmlformats.org/officeDocument/2006/relationships/image" Target="../media/image82.png"/><Relationship Id="rId41" Type="http://schemas.openxmlformats.org/officeDocument/2006/relationships/customXml" Target="../ink/ink61.xml"/><Relationship Id="rId40" Type="http://schemas.openxmlformats.org/officeDocument/2006/relationships/image" Target="../media/image81.png"/><Relationship Id="rId4" Type="http://schemas.openxmlformats.org/officeDocument/2006/relationships/image" Target="../media/image63.png"/><Relationship Id="rId39" Type="http://schemas.openxmlformats.org/officeDocument/2006/relationships/customXml" Target="../ink/ink60.xml"/><Relationship Id="rId38" Type="http://schemas.openxmlformats.org/officeDocument/2006/relationships/image" Target="../media/image80.png"/><Relationship Id="rId37" Type="http://schemas.openxmlformats.org/officeDocument/2006/relationships/customXml" Target="../ink/ink59.xml"/><Relationship Id="rId36" Type="http://schemas.openxmlformats.org/officeDocument/2006/relationships/image" Target="../media/image79.png"/><Relationship Id="rId35" Type="http://schemas.openxmlformats.org/officeDocument/2006/relationships/customXml" Target="../ink/ink58.xml"/><Relationship Id="rId34" Type="http://schemas.openxmlformats.org/officeDocument/2006/relationships/image" Target="../media/image78.png"/><Relationship Id="rId33" Type="http://schemas.openxmlformats.org/officeDocument/2006/relationships/customXml" Target="../ink/ink57.xml"/><Relationship Id="rId32" Type="http://schemas.openxmlformats.org/officeDocument/2006/relationships/image" Target="../media/image77.png"/><Relationship Id="rId31" Type="http://schemas.openxmlformats.org/officeDocument/2006/relationships/customXml" Target="../ink/ink56.xml"/><Relationship Id="rId30" Type="http://schemas.openxmlformats.org/officeDocument/2006/relationships/image" Target="../media/image76.png"/><Relationship Id="rId3" Type="http://schemas.openxmlformats.org/officeDocument/2006/relationships/image" Target="../media/image62.png"/><Relationship Id="rId29" Type="http://schemas.openxmlformats.org/officeDocument/2006/relationships/customXml" Target="../ink/ink55.xml"/><Relationship Id="rId28" Type="http://schemas.openxmlformats.org/officeDocument/2006/relationships/image" Target="../media/image75.png"/><Relationship Id="rId27" Type="http://schemas.openxmlformats.org/officeDocument/2006/relationships/customXml" Target="../ink/ink54.xml"/><Relationship Id="rId26" Type="http://schemas.openxmlformats.org/officeDocument/2006/relationships/image" Target="../media/image74.png"/><Relationship Id="rId25" Type="http://schemas.openxmlformats.org/officeDocument/2006/relationships/customXml" Target="../ink/ink53.xml"/><Relationship Id="rId24" Type="http://schemas.openxmlformats.org/officeDocument/2006/relationships/image" Target="../media/image73.png"/><Relationship Id="rId23" Type="http://schemas.openxmlformats.org/officeDocument/2006/relationships/customXml" Target="../ink/ink52.xml"/><Relationship Id="rId22" Type="http://schemas.openxmlformats.org/officeDocument/2006/relationships/image" Target="../media/image72.png"/><Relationship Id="rId21" Type="http://schemas.openxmlformats.org/officeDocument/2006/relationships/customXml" Target="../ink/ink51.xml"/><Relationship Id="rId20" Type="http://schemas.openxmlformats.org/officeDocument/2006/relationships/image" Target="../media/image71.png"/><Relationship Id="rId2" Type="http://schemas.openxmlformats.org/officeDocument/2006/relationships/image" Target="../media/image61.png"/><Relationship Id="rId19" Type="http://schemas.openxmlformats.org/officeDocument/2006/relationships/customXml" Target="../ink/ink50.xml"/><Relationship Id="rId18" Type="http://schemas.openxmlformats.org/officeDocument/2006/relationships/image" Target="../media/image70.png"/><Relationship Id="rId17" Type="http://schemas.openxmlformats.org/officeDocument/2006/relationships/customXml" Target="../ink/ink49.xml"/><Relationship Id="rId16" Type="http://schemas.openxmlformats.org/officeDocument/2006/relationships/image" Target="../media/image69.png"/><Relationship Id="rId15" Type="http://schemas.openxmlformats.org/officeDocument/2006/relationships/customXml" Target="../ink/ink48.xml"/><Relationship Id="rId14" Type="http://schemas.openxmlformats.org/officeDocument/2006/relationships/image" Target="../media/image68.png"/><Relationship Id="rId13" Type="http://schemas.openxmlformats.org/officeDocument/2006/relationships/customXml" Target="../ink/ink47.xml"/><Relationship Id="rId12" Type="http://schemas.openxmlformats.org/officeDocument/2006/relationships/image" Target="../media/image67.png"/><Relationship Id="rId11" Type="http://schemas.openxmlformats.org/officeDocument/2006/relationships/customXml" Target="../ink/ink46.xml"/><Relationship Id="rId10" Type="http://schemas.openxmlformats.org/officeDocument/2006/relationships/image" Target="../media/image66.png"/><Relationship Id="rId1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0065" cy="6722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XLNet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>
                <a:solidFill>
                  <a:schemeClr val="bg1"/>
                </a:solidFill>
              </a:rPr>
              <a:t>Albert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汇报人：扣扣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831080" y="6356985"/>
            <a:ext cx="2743200" cy="365125"/>
          </a:xfrm>
        </p:spPr>
        <p:txBody>
          <a:bodyPr/>
          <a:lstStyle/>
          <a:p>
            <a:pPr algn="ctr"/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1903730"/>
            <a:ext cx="10763250" cy="245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85" y="4550410"/>
            <a:ext cx="8801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8110"/>
            <a:ext cx="10763250" cy="2457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49680" y="4518660"/>
            <a:ext cx="9909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在分段的情况下，如果对每个段仍直接使用Transformer中的位置编码，会出现问题：</a:t>
            </a:r>
            <a:endParaRPr lang="zh-CN" altLang="en-US" dirty="0"/>
          </a:p>
          <a:p>
            <a:r>
              <a:rPr lang="zh-CN" altLang="en-US" dirty="0"/>
              <a:t>第i−2段和第i−1段的第一个位置将具有相同的位置编码。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8110"/>
            <a:ext cx="10763250" cy="245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5" y="3845560"/>
            <a:ext cx="8753475" cy="828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85" y="4942840"/>
            <a:ext cx="8763000" cy="847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276860" y="695960"/>
              <a:ext cx="2643505" cy="32505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276860" y="695960"/>
                <a:ext cx="2643505" cy="3250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1544955" y="526415"/>
              <a:ext cx="366395" cy="3213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1544955" y="526415"/>
                <a:ext cx="3663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277110" y="481965"/>
              <a:ext cx="401955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277110" y="481965"/>
                <a:ext cx="4019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241550" y="598170"/>
              <a:ext cx="321310" cy="88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241550" y="598170"/>
                <a:ext cx="3213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992120" y="392430"/>
              <a:ext cx="330200" cy="361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992120" y="392430"/>
                <a:ext cx="33020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2964815" y="481965"/>
              <a:ext cx="18415" cy="2946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2964815" y="481965"/>
                <a:ext cx="184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3001010" y="607060"/>
              <a:ext cx="196215" cy="266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3001010" y="607060"/>
                <a:ext cx="1962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2973705" y="794385"/>
              <a:ext cx="313055" cy="88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2973705" y="794385"/>
                <a:ext cx="3130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3331210" y="687070"/>
              <a:ext cx="53340" cy="2324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3331210" y="687070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3268980" y="598170"/>
              <a:ext cx="80010" cy="266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3268980" y="59817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3509645" y="535305"/>
              <a:ext cx="464820" cy="717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3509645" y="535305"/>
                <a:ext cx="46482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3724275" y="419100"/>
              <a:ext cx="360" cy="3663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3724275" y="419100"/>
                <a:ext cx="36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4054475" y="410210"/>
              <a:ext cx="295275" cy="4019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4054475" y="410210"/>
                <a:ext cx="29527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4411980" y="678180"/>
              <a:ext cx="125095" cy="895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4411980" y="678180"/>
                <a:ext cx="12509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4385310" y="598170"/>
              <a:ext cx="62230" cy="266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4385310" y="598170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4581525" y="419100"/>
              <a:ext cx="196850" cy="438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4581525" y="419100"/>
                <a:ext cx="1968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2867025" y="446405"/>
              <a:ext cx="80010" cy="3390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2867025" y="446405"/>
                <a:ext cx="800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4831715" y="419100"/>
              <a:ext cx="375285" cy="3663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4831715" y="419100"/>
                <a:ext cx="37528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5251450" y="669290"/>
              <a:ext cx="89535" cy="1606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5251450" y="66929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5251450" y="847725"/>
              <a:ext cx="133985" cy="9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5251450" y="847725"/>
                <a:ext cx="13398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5349875" y="544195"/>
              <a:ext cx="1778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5349875" y="54419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5573395" y="437515"/>
              <a:ext cx="80010" cy="330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5573395" y="437515"/>
                <a:ext cx="800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5725160" y="347980"/>
              <a:ext cx="178435" cy="88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5725160" y="34798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5698490" y="401320"/>
              <a:ext cx="124460" cy="41973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5698490" y="401320"/>
                <a:ext cx="12446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5805170" y="598170"/>
              <a:ext cx="223520" cy="177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5805170" y="598170"/>
                <a:ext cx="2235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5876925" y="758825"/>
              <a:ext cx="223520" cy="889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5876925" y="758825"/>
                <a:ext cx="2235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090920" y="678180"/>
              <a:ext cx="107315" cy="22352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090920" y="678180"/>
                <a:ext cx="1073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6180455" y="589280"/>
              <a:ext cx="1778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5"/>
            </p:blipFill>
            <p:spPr>
              <a:xfrm>
                <a:off x="6180455" y="58928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6332220" y="598170"/>
              <a:ext cx="18796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6332220" y="598170"/>
                <a:ext cx="1879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6350000" y="464185"/>
              <a:ext cx="80645" cy="2768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6350000" y="464185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6654165" y="374650"/>
              <a:ext cx="285750" cy="3752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6654165" y="374650"/>
                <a:ext cx="28575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6948805" y="642620"/>
              <a:ext cx="98425" cy="20510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6948805" y="642620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7011035" y="544195"/>
              <a:ext cx="1778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5"/>
            </p:blipFill>
            <p:spPr>
              <a:xfrm>
                <a:off x="7011035" y="54419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7145020" y="410210"/>
              <a:ext cx="98425" cy="39306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7145020" y="410210"/>
                <a:ext cx="984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7368540" y="294640"/>
              <a:ext cx="571500" cy="473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1"/>
            </p:blipFill>
            <p:spPr>
              <a:xfrm>
                <a:off x="7368540" y="294640"/>
                <a:ext cx="5715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7940040" y="598170"/>
              <a:ext cx="360" cy="231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3"/>
            </p:blipFill>
            <p:spPr>
              <a:xfrm>
                <a:off x="7940040" y="598170"/>
                <a:ext cx="36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墨迹 43"/>
              <p14:cNvContentPartPr/>
              <p14:nvPr/>
            </p14:nvContentPartPr>
            <p14:xfrm>
              <a:off x="7957820" y="651510"/>
              <a:ext cx="179070" cy="5334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5"/>
            </p:blipFill>
            <p:spPr>
              <a:xfrm>
                <a:off x="7957820" y="651510"/>
                <a:ext cx="1790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墨迹 44"/>
              <p14:cNvContentPartPr/>
              <p14:nvPr/>
            </p14:nvContentPartPr>
            <p14:xfrm>
              <a:off x="7940040" y="741045"/>
              <a:ext cx="125095" cy="1066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7"/>
            </p:blipFill>
            <p:spPr>
              <a:xfrm>
                <a:off x="7940040" y="741045"/>
                <a:ext cx="12509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8234680" y="437515"/>
              <a:ext cx="20574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9"/>
            </p:blipFill>
            <p:spPr>
              <a:xfrm>
                <a:off x="8234680" y="437515"/>
                <a:ext cx="2057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墨迹 46"/>
              <p14:cNvContentPartPr/>
              <p14:nvPr/>
            </p14:nvContentPartPr>
            <p14:xfrm>
              <a:off x="8234680" y="607060"/>
              <a:ext cx="276860" cy="2667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1"/>
            </p:blipFill>
            <p:spPr>
              <a:xfrm>
                <a:off x="8234680" y="607060"/>
                <a:ext cx="2768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墨迹 47"/>
              <p14:cNvContentPartPr/>
              <p14:nvPr/>
            </p14:nvContentPartPr>
            <p14:xfrm>
              <a:off x="8618855" y="437515"/>
              <a:ext cx="3402965" cy="34645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3"/>
            </p:blipFill>
            <p:spPr>
              <a:xfrm>
                <a:off x="8618855" y="437515"/>
                <a:ext cx="3402965" cy="3464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墨迹 48"/>
              <p14:cNvContentPartPr/>
              <p14:nvPr/>
            </p14:nvContentPartPr>
            <p14:xfrm>
              <a:off x="10387330" y="3821430"/>
              <a:ext cx="527050" cy="1428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5"/>
            </p:blipFill>
            <p:spPr>
              <a:xfrm>
                <a:off x="10387330" y="3821430"/>
                <a:ext cx="527050" cy="1428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2014220"/>
            <a:ext cx="1096327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97050" y="2701925"/>
            <a:ext cx="10113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传送门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论文：https://arxiv.org/pdf/1901.02860.pdf</a:t>
            </a:r>
            <a:endParaRPr lang="zh-CN" altLang="en-US"/>
          </a:p>
          <a:p>
            <a:r>
              <a:rPr lang="zh-CN" altLang="en-US"/>
              <a:t>代码：https://github.com/kimiyoung/transformer-xl</a:t>
            </a:r>
            <a:endParaRPr lang="zh-CN" altLang="en-US"/>
          </a:p>
          <a:p>
            <a:r>
              <a:rPr lang="zh-CN" altLang="en-US"/>
              <a:t>参考：https://www.lyrn.ai/2019/01/16/transformer-xl-sota-language-model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2000" dirty="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23025" y="2834640"/>
            <a:ext cx="5330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92D050"/>
                </a:solidFill>
                <a:sym typeface="+mn-ea"/>
              </a:rPr>
              <a:t>XLNet：</a:t>
            </a:r>
            <a:endParaRPr lang="zh-CN" altLang="en-US">
              <a:solidFill>
                <a:srgbClr val="92D050"/>
              </a:solidFill>
            </a:endParaRPr>
          </a:p>
          <a:p>
            <a:r>
              <a:rPr lang="zh-CN" altLang="en-US">
                <a:solidFill>
                  <a:srgbClr val="92D050"/>
                </a:solidFill>
              </a:rPr>
              <a:t>自回归（AR）语言模型 </a:t>
            </a:r>
            <a:r>
              <a:rPr lang="en-US" altLang="zh-CN">
                <a:solidFill>
                  <a:srgbClr val="92D050"/>
                </a:solidFill>
              </a:rPr>
              <a:t>+ 自动编码器(AE)语言模型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 descr="截屏2020-02-02下午5.10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1865630"/>
            <a:ext cx="5615305" cy="427164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655445" y="3194050"/>
            <a:ext cx="198501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XLNet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083" y="1664531"/>
            <a:ext cx="9648825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7130" y="1167765"/>
            <a:ext cx="5193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Autoregressive language modeling</a:t>
            </a:r>
            <a:endParaRPr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167083" y="2789900"/>
            <a:ext cx="387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Masked language modeling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83" y="3286680"/>
            <a:ext cx="10048875" cy="933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67082" y="4202182"/>
            <a:ext cx="387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Compare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167082" y="4721419"/>
            <a:ext cx="10772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Independence Assumption: </a:t>
            </a:r>
            <a:r>
              <a:rPr lang="en-US" altLang="zh-CN" sz="2000" dirty="0"/>
              <a:t>BERT factorizes the joint conditional probability based on an independence assumption that all masked tokens are separately reconstructed 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Input noise: </a:t>
            </a:r>
            <a:r>
              <a:rPr lang="en-US" altLang="zh-CN" sz="2000" dirty="0"/>
              <a:t>The input to BERT contains artificial symbols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/>
              <a:t>Context dependency: </a:t>
            </a:r>
            <a:r>
              <a:rPr lang="en-US" altLang="zh-CN" dirty="0"/>
              <a:t>The AR representation is only conditioned on the tokens to the left</a:t>
            </a:r>
            <a:endParaRPr lang="zh-CN" altLang="en-US" sz="2000" b="1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69640" y="1786890"/>
            <a:ext cx="6329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自回归（AR）语言模型 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144427" y="2622073"/>
            <a:ext cx="1997075" cy="538480"/>
            <a:chOff x="1974215" y="3454400"/>
            <a:chExt cx="1997075" cy="538480"/>
          </a:xfrm>
        </p:grpSpPr>
        <p:sp>
          <p:nvSpPr>
            <p:cNvPr id="9" name="矩形 8"/>
            <p:cNvSpPr/>
            <p:nvPr/>
          </p:nvSpPr>
          <p:spPr>
            <a:xfrm>
              <a:off x="1974215" y="345440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55265" y="345440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13280" y="353949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</a:t>
              </a:r>
              <a:r>
                <a:rPr lang="zh-CN" altLang="en-US"/>
                <a:t>我         </a:t>
              </a:r>
              <a:r>
                <a:rPr lang="en-US" altLang="zh-CN"/>
                <a:t>1</a:t>
              </a:r>
              <a:endParaRPr lang="en-US" altLang="zh-CN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44427" y="3542346"/>
            <a:ext cx="1997075" cy="538480"/>
            <a:chOff x="1974215" y="4380230"/>
            <a:chExt cx="1997075" cy="538480"/>
          </a:xfrm>
        </p:grpSpPr>
        <p:sp>
          <p:nvSpPr>
            <p:cNvPr id="17" name="矩形 16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</a:t>
              </a:r>
              <a:r>
                <a:rPr lang="zh-CN" altLang="en-US"/>
                <a:t>我         </a:t>
              </a:r>
              <a:r>
                <a:rPr lang="en-US" altLang="zh-CN"/>
                <a:t>1</a:t>
              </a:r>
              <a:endParaRPr lang="en-US" altLang="zh-CN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24014" y="3542346"/>
            <a:ext cx="1997075" cy="538480"/>
            <a:chOff x="1974215" y="4380230"/>
            <a:chExt cx="1997075" cy="538480"/>
          </a:xfrm>
        </p:grpSpPr>
        <p:sp>
          <p:nvSpPr>
            <p:cNvPr id="14" name="矩形 13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喜欢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44427" y="4405312"/>
            <a:ext cx="1997075" cy="538480"/>
            <a:chOff x="1974215" y="4380230"/>
            <a:chExt cx="1997075" cy="538480"/>
          </a:xfrm>
        </p:grpSpPr>
        <p:sp>
          <p:nvSpPr>
            <p:cNvPr id="21" name="矩形 20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</a:t>
              </a:r>
              <a:r>
                <a:rPr lang="zh-CN" altLang="en-US"/>
                <a:t>我         </a:t>
              </a:r>
              <a:r>
                <a:rPr lang="en-US" altLang="zh-CN"/>
                <a:t>1</a:t>
              </a:r>
              <a:endParaRPr lang="en-US" altLang="zh-CN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24014" y="4405312"/>
            <a:ext cx="1997075" cy="538480"/>
            <a:chOff x="1974215" y="4380230"/>
            <a:chExt cx="1997075" cy="538480"/>
          </a:xfrm>
        </p:grpSpPr>
        <p:sp>
          <p:nvSpPr>
            <p:cNvPr id="25" name="矩形 24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喜欢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44427" y="5353368"/>
            <a:ext cx="1997075" cy="538480"/>
            <a:chOff x="1974215" y="4380230"/>
            <a:chExt cx="1997075" cy="538480"/>
          </a:xfrm>
        </p:grpSpPr>
        <p:sp>
          <p:nvSpPr>
            <p:cNvPr id="29" name="矩形 28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</a:t>
              </a:r>
              <a:r>
                <a:rPr lang="zh-CN" altLang="en-US" dirty="0"/>
                <a:t>我         </a:t>
              </a:r>
              <a:r>
                <a:rPr lang="en-US" altLang="zh-CN" dirty="0"/>
                <a:t>1</a:t>
              </a:r>
              <a:endParaRPr lang="en-US" altLang="zh-CN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24014" y="5353368"/>
            <a:ext cx="1997075" cy="538480"/>
            <a:chOff x="1974215" y="4380230"/>
            <a:chExt cx="1997075" cy="538480"/>
          </a:xfrm>
        </p:grpSpPr>
        <p:sp>
          <p:nvSpPr>
            <p:cNvPr id="33" name="矩形 32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喜欢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04557" y="4405314"/>
            <a:ext cx="1997075" cy="538480"/>
            <a:chOff x="1974215" y="4380230"/>
            <a:chExt cx="1997075" cy="538480"/>
          </a:xfrm>
        </p:grpSpPr>
        <p:sp>
          <p:nvSpPr>
            <p:cNvPr id="37" name="矩形 36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自然         </a:t>
              </a:r>
              <a:r>
                <a:rPr lang="en-US" altLang="zh-CN" dirty="0"/>
                <a:t>3</a:t>
              </a:r>
              <a:endParaRPr lang="en-US" altLang="zh-CN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04557" y="5353368"/>
            <a:ext cx="1997075" cy="538480"/>
            <a:chOff x="1974215" y="4380230"/>
            <a:chExt cx="1997075" cy="538480"/>
          </a:xfrm>
        </p:grpSpPr>
        <p:sp>
          <p:nvSpPr>
            <p:cNvPr id="41" name="矩形 40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自然         </a:t>
              </a:r>
              <a:r>
                <a:rPr lang="en-US" altLang="zh-CN" dirty="0"/>
                <a:t>3</a:t>
              </a:r>
              <a:endParaRPr lang="en-US" altLang="zh-CN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84144" y="5353368"/>
            <a:ext cx="1997075" cy="538480"/>
            <a:chOff x="1974215" y="4380230"/>
            <a:chExt cx="1997075" cy="538480"/>
          </a:xfrm>
        </p:grpSpPr>
        <p:sp>
          <p:nvSpPr>
            <p:cNvPr id="45" name="矩形 44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语言         </a:t>
              </a:r>
              <a:r>
                <a:rPr lang="en-US" altLang="zh-CN" dirty="0"/>
                <a:t>4</a:t>
              </a:r>
              <a:endParaRPr lang="en-US" altLang="zh-CN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50497" y="2622073"/>
            <a:ext cx="1997075" cy="538480"/>
            <a:chOff x="1974215" y="4380230"/>
            <a:chExt cx="1997075" cy="538480"/>
          </a:xfrm>
        </p:grpSpPr>
        <p:sp>
          <p:nvSpPr>
            <p:cNvPr id="49" name="矩形 48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050497" y="3449318"/>
            <a:ext cx="1997075" cy="538480"/>
            <a:chOff x="1974215" y="4380230"/>
            <a:chExt cx="1997075" cy="538480"/>
          </a:xfrm>
        </p:grpSpPr>
        <p:sp>
          <p:nvSpPr>
            <p:cNvPr id="53" name="矩形 52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3</a:t>
              </a:r>
              <a:endParaRPr lang="en-US" altLang="zh-CN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044781" y="4482068"/>
            <a:ext cx="1997075" cy="538480"/>
            <a:chOff x="1974215" y="4380230"/>
            <a:chExt cx="1997075" cy="538480"/>
          </a:xfrm>
        </p:grpSpPr>
        <p:sp>
          <p:nvSpPr>
            <p:cNvPr id="57" name="矩形 56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4</a:t>
              </a:r>
              <a:endParaRPr lang="en-US" altLang="zh-CN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044781" y="5309313"/>
            <a:ext cx="1997075" cy="538480"/>
            <a:chOff x="1974215" y="4380230"/>
            <a:chExt cx="1997075" cy="538480"/>
          </a:xfrm>
        </p:grpSpPr>
        <p:sp>
          <p:nvSpPr>
            <p:cNvPr id="61" name="矩形 60"/>
            <p:cNvSpPr/>
            <p:nvPr/>
          </p:nvSpPr>
          <p:spPr>
            <a:xfrm>
              <a:off x="197421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2755265" y="4380230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13280" y="4465320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5</a:t>
              </a:r>
              <a:endParaRPr lang="en-US" altLang="zh-CN" dirty="0"/>
            </a:p>
          </p:txBody>
        </p:sp>
      </p:grpSp>
      <p:cxnSp>
        <p:nvCxnSpPr>
          <p:cNvPr id="64" name="直线箭头连接符 63"/>
          <p:cNvCxnSpPr>
            <a:stCxn id="12" idx="3"/>
          </p:cNvCxnSpPr>
          <p:nvPr/>
        </p:nvCxnSpPr>
        <p:spPr>
          <a:xfrm>
            <a:off x="3141502" y="2891313"/>
            <a:ext cx="5339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16" idx="3"/>
          </p:cNvCxnSpPr>
          <p:nvPr/>
        </p:nvCxnSpPr>
        <p:spPr>
          <a:xfrm>
            <a:off x="4921089" y="3811586"/>
            <a:ext cx="3560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39" idx="3"/>
          </p:cNvCxnSpPr>
          <p:nvPr/>
        </p:nvCxnSpPr>
        <p:spPr>
          <a:xfrm flipV="1">
            <a:off x="6701632" y="4674552"/>
            <a:ext cx="17795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8077518" y="5622608"/>
            <a:ext cx="403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36065" y="2098040"/>
            <a:ext cx="91198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自回归（AR）语言模型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对于自回归语言模型，它希望通过已知的前半句预测后面的词或字。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fr-FR" altLang="zh-CN" dirty="0">
                <a:hlinkClick r:id="rId1"/>
              </a:rPr>
              <a:t>GPT</a:t>
            </a:r>
            <a:r>
              <a:rPr lang="fr-FR" altLang="zh-CN" dirty="0"/>
              <a:t> </a:t>
            </a:r>
            <a:r>
              <a:rPr lang="zh-CN" altLang="en-US" dirty="0"/>
              <a:t>和 </a:t>
            </a:r>
            <a:r>
              <a:rPr lang="fr-FR" altLang="zh-CN" dirty="0">
                <a:hlinkClick r:id="rId2"/>
              </a:rPr>
              <a:t>GPT-2</a:t>
            </a:r>
            <a:r>
              <a:rPr lang="fr-FR" altLang="zh-CN" dirty="0"/>
              <a:t> </a:t>
            </a:r>
            <a:r>
              <a:rPr lang="zh-CN" altLang="en-US" dirty="0"/>
              <a:t>都 </a:t>
            </a:r>
            <a:r>
              <a:rPr lang="fr-FR" altLang="zh-CN" dirty="0"/>
              <a:t>AR </a:t>
            </a:r>
            <a:r>
              <a:rPr lang="zh-CN" altLang="en-US" dirty="0"/>
              <a:t>语言模型。</a:t>
            </a:r>
            <a:endParaRPr lang="zh-CN" altLang="en-US" dirty="0">
              <a:solidFill>
                <a:srgbClr val="92D050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自回归式的优缺点</a:t>
            </a:r>
            <a:endParaRPr lang="zh-CN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92D050"/>
                </a:solidFill>
              </a:rPr>
              <a:t>计算效率比较高</a:t>
            </a:r>
            <a:endParaRPr lang="zh-CN" altLang="en-US" sz="1400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92D050"/>
                </a:solidFill>
              </a:rPr>
              <a:t>只能编码单向语义</a:t>
            </a:r>
            <a:endParaRPr lang="zh-CN" altLang="en-US" sz="1400" dirty="0">
              <a:solidFill>
                <a:srgbClr val="92D05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35500" y="45910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适合生成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77565" y="1786890"/>
            <a:ext cx="642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自动编码器(autoencoding language model, AE)语言模型</a:t>
            </a:r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1238135" y="5365876"/>
            <a:ext cx="9193928" cy="547607"/>
            <a:chOff x="1144427" y="5353368"/>
            <a:chExt cx="9193928" cy="547607"/>
          </a:xfrm>
        </p:grpSpPr>
        <p:grpSp>
          <p:nvGrpSpPr>
            <p:cNvPr id="13" name="组合 12"/>
            <p:cNvGrpSpPr/>
            <p:nvPr/>
          </p:nvGrpSpPr>
          <p:grpSpPr>
            <a:xfrm>
              <a:off x="1144427" y="5353368"/>
              <a:ext cx="1997075" cy="538480"/>
              <a:chOff x="1974215" y="4380230"/>
              <a:chExt cx="1997075" cy="53848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我         </a:t>
                </a:r>
                <a:r>
                  <a:rPr lang="en-US" altLang="zh-CN" dirty="0"/>
                  <a:t>1</a:t>
                </a:r>
                <a:endParaRPr lang="en-US" altLang="zh-CN" dirty="0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924014" y="5353368"/>
              <a:ext cx="1896306" cy="538480"/>
              <a:chOff x="1974215" y="4380230"/>
              <a:chExt cx="1896306" cy="53848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012511" y="4484733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MASK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2</a:t>
                </a:r>
                <a:endParaRPr lang="en-US" altLang="zh-CN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04557" y="5353368"/>
              <a:ext cx="1909929" cy="538480"/>
              <a:chOff x="1974215" y="4380230"/>
              <a:chExt cx="1909929" cy="5384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026134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MASK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3</a:t>
                </a:r>
                <a:endParaRPr lang="en-US" altLang="zh-CN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484144" y="5353368"/>
              <a:ext cx="1997075" cy="538480"/>
              <a:chOff x="1974215" y="4380230"/>
              <a:chExt cx="1997075" cy="53848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语言         </a:t>
                </a:r>
                <a:r>
                  <a:rPr lang="en-US" altLang="zh-CN" dirty="0"/>
                  <a:t>4</a:t>
                </a:r>
                <a:endParaRPr lang="en-US" altLang="zh-CN" dirty="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341280" y="5362495"/>
              <a:ext cx="1997075" cy="538480"/>
              <a:chOff x="1974215" y="4380230"/>
              <a:chExt cx="1997075" cy="53848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74215" y="4465320"/>
                <a:ext cx="19970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处理          </a:t>
                </a:r>
                <a:r>
                  <a:rPr lang="en-US" altLang="zh-CN" dirty="0"/>
                  <a:t>5</a:t>
                </a:r>
                <a:endParaRPr lang="en-US" altLang="zh-CN" dirty="0"/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1243014" y="4520567"/>
            <a:ext cx="9045973" cy="547607"/>
            <a:chOff x="1144427" y="5353368"/>
            <a:chExt cx="9045973" cy="547607"/>
          </a:xfrm>
        </p:grpSpPr>
        <p:grpSp>
          <p:nvGrpSpPr>
            <p:cNvPr id="68" name="组合 67"/>
            <p:cNvGrpSpPr/>
            <p:nvPr/>
          </p:nvGrpSpPr>
          <p:grpSpPr>
            <a:xfrm>
              <a:off x="1144427" y="5353368"/>
              <a:ext cx="1997075" cy="538480"/>
              <a:chOff x="1974215" y="4380230"/>
              <a:chExt cx="1997075" cy="538480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我         </a:t>
                </a:r>
                <a:r>
                  <a:rPr lang="en-US" altLang="zh-CN" dirty="0"/>
                  <a:t>1</a:t>
                </a:r>
                <a:endParaRPr lang="en-US" altLang="zh-CN" dirty="0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2924014" y="5353368"/>
              <a:ext cx="1997075" cy="538480"/>
              <a:chOff x="1974215" y="4380230"/>
              <a:chExt cx="1997075" cy="538480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喜欢         </a:t>
                </a:r>
                <a:r>
                  <a:rPr lang="en-US" altLang="zh-CN" dirty="0"/>
                  <a:t>2</a:t>
                </a:r>
                <a:endParaRPr lang="en-US" altLang="zh-CN" dirty="0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704557" y="5353368"/>
              <a:ext cx="1997075" cy="538480"/>
              <a:chOff x="1974215" y="4380230"/>
              <a:chExt cx="1997075" cy="53848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自然         </a:t>
                </a:r>
                <a:r>
                  <a:rPr lang="en-US" altLang="zh-CN" dirty="0"/>
                  <a:t>3</a:t>
                </a:r>
                <a:endParaRPr lang="en-US" altLang="zh-CN" dirty="0"/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484144" y="5353368"/>
              <a:ext cx="1926669" cy="538480"/>
              <a:chOff x="1974215" y="4380230"/>
              <a:chExt cx="1926669" cy="538480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2042874" y="4480103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MASK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4</a:t>
                </a:r>
                <a:endParaRPr lang="en-US" altLang="zh-CN" dirty="0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8193325" y="5362495"/>
              <a:ext cx="1997075" cy="538480"/>
              <a:chOff x="1826260" y="4380230"/>
              <a:chExt cx="1997075" cy="53848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1826260" y="4494201"/>
                <a:ext cx="19970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         </a:t>
                </a:r>
                <a:r>
                  <a:rPr lang="en-US" altLang="zh-CN" dirty="0"/>
                  <a:t>5</a:t>
                </a:r>
                <a:endParaRPr lang="en-US" altLang="zh-CN" dirty="0"/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1206899" y="3624310"/>
            <a:ext cx="9193928" cy="547607"/>
            <a:chOff x="1144427" y="5353368"/>
            <a:chExt cx="9193928" cy="547607"/>
          </a:xfrm>
        </p:grpSpPr>
        <p:grpSp>
          <p:nvGrpSpPr>
            <p:cNvPr id="89" name="组合 88"/>
            <p:cNvGrpSpPr/>
            <p:nvPr/>
          </p:nvGrpSpPr>
          <p:grpSpPr>
            <a:xfrm>
              <a:off x="1144427" y="5353368"/>
              <a:ext cx="1997075" cy="538480"/>
              <a:chOff x="1974215" y="4380230"/>
              <a:chExt cx="1997075" cy="538480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2005451" y="4465320"/>
                <a:ext cx="1965839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MASK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1</a:t>
                </a:r>
                <a:endParaRPr lang="en-US" altLang="zh-CN" dirty="0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2924014" y="5353368"/>
              <a:ext cx="1997075" cy="538480"/>
              <a:chOff x="1974215" y="4380230"/>
              <a:chExt cx="1997075" cy="53848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喜欢         </a:t>
                </a:r>
                <a:r>
                  <a:rPr lang="en-US" altLang="zh-CN" dirty="0"/>
                  <a:t>2</a:t>
                </a:r>
                <a:endParaRPr lang="en-US" altLang="zh-CN" dirty="0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4704557" y="5353368"/>
              <a:ext cx="1997075" cy="538480"/>
              <a:chOff x="1974215" y="4380230"/>
              <a:chExt cx="1997075" cy="53848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自然         </a:t>
                </a:r>
                <a:r>
                  <a:rPr lang="en-US" altLang="zh-CN" dirty="0"/>
                  <a:t>3</a:t>
                </a:r>
                <a:endParaRPr lang="en-US" altLang="zh-CN" dirty="0"/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6484144" y="5353368"/>
              <a:ext cx="1997075" cy="538480"/>
              <a:chOff x="1974215" y="4380230"/>
              <a:chExt cx="1997075" cy="538480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语言         </a:t>
                </a:r>
                <a:r>
                  <a:rPr lang="en-US" altLang="zh-CN" dirty="0"/>
                  <a:t>4</a:t>
                </a:r>
                <a:endParaRPr lang="en-US" altLang="zh-CN" dirty="0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8341280" y="5362495"/>
              <a:ext cx="1997075" cy="538480"/>
              <a:chOff x="1974215" y="4380230"/>
              <a:chExt cx="1997075" cy="53848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974215" y="4465320"/>
                <a:ext cx="19970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处理          </a:t>
                </a:r>
                <a:r>
                  <a:rPr lang="en-US" altLang="zh-CN" dirty="0"/>
                  <a:t>5</a:t>
                </a:r>
                <a:endParaRPr lang="en-US" altLang="zh-CN" dirty="0"/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1206899" y="2831824"/>
            <a:ext cx="9193928" cy="547607"/>
            <a:chOff x="1144427" y="5353368"/>
            <a:chExt cx="9193928" cy="547607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44427" y="5353368"/>
              <a:ext cx="1997075" cy="538480"/>
              <a:chOff x="1974215" y="4380230"/>
              <a:chExt cx="1997075" cy="538480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我         </a:t>
                </a:r>
                <a:r>
                  <a:rPr lang="en-US" altLang="zh-CN" dirty="0"/>
                  <a:t>1</a:t>
                </a:r>
                <a:endParaRPr lang="en-US" altLang="zh-CN" dirty="0"/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2924014" y="5353368"/>
              <a:ext cx="1997075" cy="538480"/>
              <a:chOff x="1974215" y="4380230"/>
              <a:chExt cx="1997075" cy="53848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1974215" y="4465320"/>
                <a:ext cx="19970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MASK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2</a:t>
                </a:r>
                <a:endParaRPr lang="en-US" altLang="zh-CN" dirty="0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4704557" y="5353368"/>
              <a:ext cx="1997075" cy="538480"/>
              <a:chOff x="1974215" y="4380230"/>
              <a:chExt cx="1997075" cy="538480"/>
            </a:xfrm>
          </p:grpSpPr>
          <p:sp>
            <p:nvSpPr>
              <p:cNvPr id="121" name="矩形 120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自然         </a:t>
                </a:r>
                <a:r>
                  <a:rPr lang="en-US" altLang="zh-CN" dirty="0"/>
                  <a:t>3</a:t>
                </a:r>
                <a:endParaRPr lang="en-US" altLang="zh-CN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484144" y="5353368"/>
              <a:ext cx="1926669" cy="538480"/>
              <a:chOff x="1974215" y="4380230"/>
              <a:chExt cx="1926669" cy="53848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2042874" y="4481839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MASK</a:t>
                </a:r>
                <a:r>
                  <a:rPr lang="zh-CN" altLang="en-US" dirty="0"/>
                  <a:t>         </a:t>
                </a:r>
                <a:r>
                  <a:rPr lang="en-US" altLang="zh-CN" dirty="0"/>
                  <a:t>4</a:t>
                </a:r>
                <a:endParaRPr lang="en-US" altLang="zh-CN" dirty="0"/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8341280" y="5362495"/>
              <a:ext cx="1997075" cy="538480"/>
              <a:chOff x="1974215" y="4380230"/>
              <a:chExt cx="1997075" cy="538480"/>
            </a:xfrm>
          </p:grpSpPr>
          <p:sp>
            <p:nvSpPr>
              <p:cNvPr id="115" name="矩形 114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974215" y="4465320"/>
                <a:ext cx="19970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处理          </a:t>
                </a:r>
                <a:r>
                  <a:rPr lang="en-US" altLang="zh-CN" dirty="0"/>
                  <a:t>5</a:t>
                </a:r>
                <a:endParaRPr lang="en-US" altLang="zh-CN" dirty="0"/>
              </a:p>
            </p:txBody>
          </p:sp>
        </p:grpSp>
      </p:grpSp>
      <p:cxnSp>
        <p:nvCxnSpPr>
          <p:cNvPr id="143" name="肘形连接符 142"/>
          <p:cNvCxnSpPr/>
          <p:nvPr/>
        </p:nvCxnSpPr>
        <p:spPr>
          <a:xfrm rot="5400000" flipH="1" flipV="1">
            <a:off x="2710621" y="2332555"/>
            <a:ext cx="12700" cy="99853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stCxn id="128" idx="0"/>
            <a:endCxn id="118" idx="0"/>
          </p:cNvCxnSpPr>
          <p:nvPr/>
        </p:nvCxnSpPr>
        <p:spPr>
          <a:xfrm rot="5400000" flipH="1" flipV="1">
            <a:off x="4657807" y="552491"/>
            <a:ext cx="12700" cy="4558667"/>
          </a:xfrm>
          <a:prstGeom prst="bentConnector3">
            <a:avLst>
              <a:gd name="adj1" fmla="val 44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连接符 146"/>
          <p:cNvCxnSpPr/>
          <p:nvPr/>
        </p:nvCxnSpPr>
        <p:spPr>
          <a:xfrm rot="16200000" flipV="1">
            <a:off x="4550610" y="1581957"/>
            <a:ext cx="12700" cy="2561593"/>
          </a:xfrm>
          <a:prstGeom prst="bentConnector3">
            <a:avLst>
              <a:gd name="adj1" fmla="val 32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连接符 155"/>
          <p:cNvCxnSpPr/>
          <p:nvPr/>
        </p:nvCxnSpPr>
        <p:spPr>
          <a:xfrm rot="5400000" flipH="1" flipV="1">
            <a:off x="6543447" y="2332555"/>
            <a:ext cx="12700" cy="99853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肘形连接符 157"/>
          <p:cNvCxnSpPr/>
          <p:nvPr/>
        </p:nvCxnSpPr>
        <p:spPr>
          <a:xfrm rot="16200000" flipV="1">
            <a:off x="8135388" y="1891739"/>
            <a:ext cx="9127" cy="1857136"/>
          </a:xfrm>
          <a:prstGeom prst="bentConnector3">
            <a:avLst>
              <a:gd name="adj1" fmla="val 2604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肘形连接符 159"/>
          <p:cNvCxnSpPr>
            <a:stCxn id="115" idx="0"/>
            <a:endCxn id="124" idx="0"/>
          </p:cNvCxnSpPr>
          <p:nvPr/>
        </p:nvCxnSpPr>
        <p:spPr>
          <a:xfrm rot="16200000" flipV="1">
            <a:off x="6081081" y="127755"/>
            <a:ext cx="9127" cy="5417266"/>
          </a:xfrm>
          <a:prstGeom prst="bentConnector3">
            <a:avLst>
              <a:gd name="adj1" fmla="val 7446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8280" y="16909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Transformer_XL</a:t>
            </a:r>
            <a:endParaRPr lang="en-US" altLang="zh-CN" sz="3600" dirty="0" err="1"/>
          </a:p>
          <a:p>
            <a:r>
              <a:rPr lang="en-US" altLang="zh-CN" sz="3600" dirty="0" err="1"/>
              <a:t>XLNet</a:t>
            </a:r>
            <a:endParaRPr lang="en-US" altLang="zh-CN" sz="3600" dirty="0" err="1"/>
          </a:p>
          <a:p>
            <a:r>
              <a:rPr lang="en-US" altLang="zh-CN" sz="3600" dirty="0" err="1"/>
              <a:t>ALBert</a:t>
            </a:r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8376" y="1690688"/>
            <a:ext cx="5285424" cy="39640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28725" y="1690688"/>
            <a:ext cx="1012507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AE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优势：</a:t>
            </a:r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可以从向前和向后的方向看到上下文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预训练</a:t>
            </a:r>
            <a:r>
              <a:rPr lang="en-US" altLang="zh-CN" dirty="0">
                <a:solidFill>
                  <a:srgbClr val="92D050"/>
                </a:solidFill>
              </a:rPr>
              <a:t>-</a:t>
            </a:r>
            <a:r>
              <a:rPr lang="zh-CN" altLang="en-US" dirty="0">
                <a:solidFill>
                  <a:srgbClr val="92D050"/>
                </a:solidFill>
              </a:rPr>
              <a:t>调优的差异</a:t>
            </a:r>
            <a:endParaRPr lang="zh-CN" altLang="en-US" dirty="0">
              <a:solidFill>
                <a:srgbClr val="92D050"/>
              </a:solidFill>
            </a:endParaRPr>
          </a:p>
          <a:p>
            <a:r>
              <a:rPr lang="zh-CN" altLang="en-US" dirty="0">
                <a:solidFill>
                  <a:srgbClr val="92D050"/>
                </a:solidFill>
              </a:rPr>
              <a:t>假设预测（掩蔽的）词 在给定未屏蔽的词的情况下彼此独立</a:t>
            </a:r>
            <a:endParaRPr lang="zh-CN" altLang="en-US" dirty="0">
              <a:solidFill>
                <a:srgbClr val="92D050"/>
              </a:solidFill>
            </a:endParaRPr>
          </a:p>
          <a:p>
            <a:r>
              <a:rPr lang="zh-CN" altLang="en-US" dirty="0"/>
              <a:t>“现在的住房危机已经变成银行危机”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“现在的</a:t>
            </a:r>
            <a:r>
              <a:rPr lang="en-US" altLang="zh-CN" dirty="0">
                <a:sym typeface="+mn-ea"/>
              </a:rPr>
              <a:t>mask</a:t>
            </a:r>
            <a:r>
              <a:rPr lang="zh-CN" altLang="en-US" dirty="0">
                <a:sym typeface="+mn-ea"/>
              </a:rPr>
              <a:t>已经变成</a:t>
            </a:r>
            <a:r>
              <a:rPr lang="en-US" altLang="zh-CN" dirty="0">
                <a:sym typeface="+mn-ea"/>
              </a:rPr>
              <a:t>mask</a:t>
            </a:r>
            <a:r>
              <a:rPr lang="zh-CN" altLang="en-US" dirty="0">
                <a:sym typeface="+mn-ea"/>
              </a:rPr>
              <a:t>”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13885" y="1893570"/>
            <a:ext cx="720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更好的预训练语言模型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1499036" y="2328963"/>
            <a:ext cx="9193928" cy="547607"/>
            <a:chOff x="1144427" y="5353368"/>
            <a:chExt cx="9193928" cy="547607"/>
          </a:xfrm>
        </p:grpSpPr>
        <p:grpSp>
          <p:nvGrpSpPr>
            <p:cNvPr id="132" name="组合 131"/>
            <p:cNvGrpSpPr/>
            <p:nvPr/>
          </p:nvGrpSpPr>
          <p:grpSpPr>
            <a:xfrm>
              <a:off x="1144427" y="5353368"/>
              <a:ext cx="1997075" cy="538480"/>
              <a:chOff x="1974215" y="4380230"/>
              <a:chExt cx="1997075" cy="538480"/>
            </a:xfrm>
          </p:grpSpPr>
          <p:sp>
            <p:nvSpPr>
              <p:cNvPr id="152" name="矩形 151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文本框 153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我         </a:t>
                </a:r>
                <a:r>
                  <a:rPr lang="en-US" altLang="zh-CN" dirty="0"/>
                  <a:t>1</a:t>
                </a:r>
                <a:endParaRPr lang="en-US" altLang="zh-CN" dirty="0"/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2924014" y="5353368"/>
              <a:ext cx="1896306" cy="538480"/>
              <a:chOff x="1974215" y="4380230"/>
              <a:chExt cx="1896306" cy="538480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>
                <a:off x="2012511" y="4484733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喜欢         </a:t>
                </a:r>
                <a:r>
                  <a:rPr lang="en-US" altLang="zh-CN" dirty="0"/>
                  <a:t>2</a:t>
                </a:r>
                <a:endParaRPr lang="en-US" altLang="zh-CN" dirty="0"/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>
              <a:off x="4704557" y="5353368"/>
              <a:ext cx="1909929" cy="538480"/>
              <a:chOff x="1974215" y="4380230"/>
              <a:chExt cx="1909929" cy="538480"/>
            </a:xfrm>
          </p:grpSpPr>
          <p:sp>
            <p:nvSpPr>
              <p:cNvPr id="144" name="矩形 143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文本框 147"/>
              <p:cNvSpPr txBox="1"/>
              <p:nvPr/>
            </p:nvSpPr>
            <p:spPr>
              <a:xfrm>
                <a:off x="2026134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自然         </a:t>
                </a:r>
                <a:r>
                  <a:rPr lang="en-US" altLang="zh-CN" dirty="0"/>
                  <a:t>3</a:t>
                </a:r>
                <a:endParaRPr lang="en-US" altLang="zh-CN" dirty="0"/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6484144" y="5353368"/>
              <a:ext cx="1997075" cy="538480"/>
              <a:chOff x="1974215" y="4380230"/>
              <a:chExt cx="1997075" cy="538480"/>
            </a:xfrm>
          </p:grpSpPr>
          <p:sp>
            <p:nvSpPr>
              <p:cNvPr id="140" name="矩形 139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2113280" y="4465320"/>
                <a:ext cx="18580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语言         </a:t>
                </a:r>
                <a:r>
                  <a:rPr lang="en-US" altLang="zh-CN" dirty="0"/>
                  <a:t>4</a:t>
                </a:r>
                <a:endParaRPr lang="en-US" altLang="zh-CN" dirty="0"/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8341280" y="5362495"/>
              <a:ext cx="1997075" cy="538480"/>
              <a:chOff x="1974215" y="4380230"/>
              <a:chExt cx="1997075" cy="538480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197421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2755265" y="4380230"/>
                <a:ext cx="781050" cy="5384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1974215" y="4465320"/>
                <a:ext cx="19970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处理          </a:t>
                </a:r>
                <a:r>
                  <a:rPr lang="en-US" altLang="zh-CN" dirty="0"/>
                  <a:t>5</a:t>
                </a:r>
                <a:endParaRPr lang="en-US" altLang="zh-CN" dirty="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450655" y="3416466"/>
            <a:ext cx="9903145" cy="2442530"/>
            <a:chOff x="1144427" y="3449318"/>
            <a:chExt cx="9903145" cy="2442530"/>
          </a:xfrm>
        </p:grpSpPr>
        <p:sp>
          <p:nvSpPr>
            <p:cNvPr id="212" name="矩形 211"/>
            <p:cNvSpPr/>
            <p:nvPr/>
          </p:nvSpPr>
          <p:spPr>
            <a:xfrm>
              <a:off x="1144427" y="3542346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925477" y="3542346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文本框 213"/>
            <p:cNvSpPr txBox="1"/>
            <p:nvPr/>
          </p:nvSpPr>
          <p:spPr>
            <a:xfrm>
              <a:off x="1192808" y="3627436"/>
              <a:ext cx="194869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</a:t>
              </a:r>
              <a:r>
                <a:rPr lang="zh-CN" altLang="en-US" dirty="0"/>
                <a:t>语言         </a:t>
              </a:r>
              <a:r>
                <a:rPr lang="en-US" altLang="zh-CN" dirty="0"/>
                <a:t>4</a:t>
              </a:r>
              <a:endParaRPr lang="en-US" altLang="zh-CN" dirty="0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2924014" y="3542346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3705064" y="3542346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3063079" y="3627436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喜欢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1144427" y="4405312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1925477" y="4405312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/>
            <p:cNvSpPr/>
            <p:nvPr/>
          </p:nvSpPr>
          <p:spPr>
            <a:xfrm>
              <a:off x="2924014" y="4405312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3705064" y="4405312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3063079" y="4490402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喜欢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  <p:sp>
          <p:nvSpPr>
            <p:cNvPr id="228" name="矩形 227"/>
            <p:cNvSpPr/>
            <p:nvPr/>
          </p:nvSpPr>
          <p:spPr>
            <a:xfrm>
              <a:off x="1144427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/>
            <p:cNvSpPr/>
            <p:nvPr/>
          </p:nvSpPr>
          <p:spPr>
            <a:xfrm>
              <a:off x="1925477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2924014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3705064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文本框 233"/>
            <p:cNvSpPr txBox="1"/>
            <p:nvPr/>
          </p:nvSpPr>
          <p:spPr>
            <a:xfrm>
              <a:off x="3063079" y="5438458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喜欢         </a:t>
              </a:r>
              <a:r>
                <a:rPr lang="en-US" altLang="zh-CN" dirty="0"/>
                <a:t>2</a:t>
              </a:r>
              <a:endParaRPr lang="en-US" altLang="zh-CN" dirty="0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4704557" y="4405314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5485607" y="4405314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4704557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5485607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6484144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7265194" y="5353368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9050497" y="3449318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9831547" y="3449318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9189562" y="3534408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5</a:t>
              </a:r>
              <a:endParaRPr lang="en-US" altLang="zh-CN" dirty="0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9044781" y="4482068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>
              <a:off x="9825831" y="4482068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文本框 253"/>
            <p:cNvSpPr txBox="1"/>
            <p:nvPr/>
          </p:nvSpPr>
          <p:spPr>
            <a:xfrm>
              <a:off x="9183846" y="4567158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1</a:t>
              </a:r>
              <a:endParaRPr lang="en-US" altLang="zh-CN" dirty="0"/>
            </a:p>
          </p:txBody>
        </p:sp>
        <p:sp>
          <p:nvSpPr>
            <p:cNvPr id="256" name="矩形 255"/>
            <p:cNvSpPr/>
            <p:nvPr/>
          </p:nvSpPr>
          <p:spPr>
            <a:xfrm>
              <a:off x="9044781" y="5309313"/>
              <a:ext cx="781050" cy="538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9825831" y="5309313"/>
              <a:ext cx="781050" cy="5384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文本框 257"/>
            <p:cNvSpPr txBox="1"/>
            <p:nvPr/>
          </p:nvSpPr>
          <p:spPr>
            <a:xfrm>
              <a:off x="9183846" y="5394403"/>
              <a:ext cx="18580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？          </a:t>
              </a:r>
              <a:r>
                <a:rPr lang="en-US" altLang="zh-CN" dirty="0"/>
                <a:t>3</a:t>
              </a:r>
              <a:endParaRPr lang="en-US" altLang="zh-CN" dirty="0"/>
            </a:p>
          </p:txBody>
        </p:sp>
        <p:cxnSp>
          <p:nvCxnSpPr>
            <p:cNvPr id="259" name="直线箭头连接符 258"/>
            <p:cNvCxnSpPr>
              <a:stCxn id="218" idx="3"/>
            </p:cNvCxnSpPr>
            <p:nvPr/>
          </p:nvCxnSpPr>
          <p:spPr>
            <a:xfrm>
              <a:off x="4921089" y="3811586"/>
              <a:ext cx="3560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箭头连接符 259"/>
            <p:cNvCxnSpPr/>
            <p:nvPr/>
          </p:nvCxnSpPr>
          <p:spPr>
            <a:xfrm flipV="1">
              <a:off x="6701632" y="4674552"/>
              <a:ext cx="17795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箭头连接符 260"/>
            <p:cNvCxnSpPr/>
            <p:nvPr/>
          </p:nvCxnSpPr>
          <p:spPr>
            <a:xfrm>
              <a:off x="8077518" y="5622608"/>
              <a:ext cx="403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文本框 261"/>
          <p:cNvSpPr txBox="1"/>
          <p:nvPr/>
        </p:nvSpPr>
        <p:spPr>
          <a:xfrm>
            <a:off x="1483098" y="4449216"/>
            <a:ext cx="1948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语言         </a:t>
            </a:r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63" name="文本框 262"/>
          <p:cNvSpPr txBox="1"/>
          <p:nvPr/>
        </p:nvSpPr>
        <p:spPr>
          <a:xfrm>
            <a:off x="1483098" y="5407755"/>
            <a:ext cx="1948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语言         </a:t>
            </a:r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64" name="文本框 263"/>
          <p:cNvSpPr txBox="1"/>
          <p:nvPr/>
        </p:nvSpPr>
        <p:spPr>
          <a:xfrm>
            <a:off x="6958300" y="5420604"/>
            <a:ext cx="1858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我         </a:t>
            </a:r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265" name="文本框 264"/>
          <p:cNvSpPr txBox="1"/>
          <p:nvPr/>
        </p:nvSpPr>
        <p:spPr>
          <a:xfrm>
            <a:off x="4961225" y="4465884"/>
            <a:ext cx="1997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处理          </a:t>
            </a:r>
            <a:r>
              <a:rPr lang="en-US" altLang="zh-CN" dirty="0"/>
              <a:t>5</a:t>
            </a:r>
            <a:endParaRPr lang="en-US" altLang="zh-CN" dirty="0"/>
          </a:p>
        </p:txBody>
      </p:sp>
      <p:sp>
        <p:nvSpPr>
          <p:cNvPr id="266" name="文本框 265"/>
          <p:cNvSpPr txBox="1"/>
          <p:nvPr/>
        </p:nvSpPr>
        <p:spPr>
          <a:xfrm>
            <a:off x="4962495" y="5425526"/>
            <a:ext cx="1997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处理          </a:t>
            </a:r>
            <a:r>
              <a:rPr lang="en-US" altLang="zh-CN" dirty="0"/>
              <a:t>5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06065" y="2767211"/>
            <a:ext cx="72047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更好的预训练语言模型</a:t>
            </a:r>
            <a:endParaRPr lang="en-US" altLang="zh-CN" dirty="0"/>
          </a:p>
          <a:p>
            <a:endParaRPr lang="en-US" altLang="zh-CN" dirty="0"/>
          </a:p>
          <a:p>
            <a:r>
              <a:rPr lang="fr-FR" altLang="zh-CN" dirty="0" err="1">
                <a:solidFill>
                  <a:srgbClr val="FF0000"/>
                </a:solidFill>
              </a:rPr>
              <a:t>XLNet</a:t>
            </a:r>
            <a:r>
              <a:rPr lang="zh-CN" altLang="en-US" dirty="0">
                <a:solidFill>
                  <a:srgbClr val="FF0000"/>
                </a:solidFill>
              </a:rPr>
              <a:t>的出发点：结合</a:t>
            </a:r>
            <a:r>
              <a:rPr lang="en-US" altLang="zh-CN" dirty="0">
                <a:solidFill>
                  <a:srgbClr val="FF0000"/>
                </a:solidFill>
              </a:rPr>
              <a:t>AR </a:t>
            </a:r>
            <a:r>
              <a:rPr lang="fr-FR" altLang="zh-CN" dirty="0">
                <a:solidFill>
                  <a:srgbClr val="FF0000"/>
                </a:solidFill>
              </a:rPr>
              <a:t>LM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fr-FR" altLang="zh-CN" dirty="0">
                <a:solidFill>
                  <a:srgbClr val="FF0000"/>
                </a:solidFill>
              </a:rPr>
              <a:t>AE LM</a:t>
            </a:r>
            <a:r>
              <a:rPr lang="zh-CN" altLang="en-US" dirty="0">
                <a:solidFill>
                  <a:srgbClr val="FF0000"/>
                </a:solidFill>
              </a:rPr>
              <a:t>两者的优点。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随机排列语言后</a:t>
            </a:r>
            <a:r>
              <a:rPr lang="zh-CN" altLang="en-US" dirty="0"/>
              <a:t>，模型开始依次预测不同位置的词。</a:t>
            </a:r>
            <a:endParaRPr lang="zh-CN" altLang="en-US" dirty="0"/>
          </a:p>
          <a:p>
            <a:r>
              <a:rPr lang="zh-CN" altLang="en-US" dirty="0"/>
              <a:t>传统自回归语言模型的推广，</a:t>
            </a:r>
            <a:r>
              <a:rPr lang="zh-CN" altLang="en-US" dirty="0">
                <a:solidFill>
                  <a:srgbClr val="92D050"/>
                </a:solidFill>
              </a:rPr>
              <a:t>将自然语言的顺序拆解推广到随机拆解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随机排序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8782" y="1690778"/>
            <a:ext cx="4829175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01254" y="2627511"/>
            <a:ext cx="41814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假设包含单词</a:t>
            </a:r>
            <a:r>
              <a:rPr lang="fr-FR" altLang="zh-CN" dirty="0"/>
              <a:t>Ti</a:t>
            </a:r>
            <a:r>
              <a:rPr lang="zh-CN" altLang="en-US" dirty="0"/>
              <a:t>的当前输入的句子</a:t>
            </a:r>
            <a:r>
              <a:rPr lang="fr-FR" altLang="zh-CN" dirty="0"/>
              <a:t>X</a:t>
            </a:r>
            <a:r>
              <a:rPr lang="zh-CN" altLang="en-US" dirty="0"/>
              <a:t>为：</a:t>
            </a:r>
            <a:endParaRPr lang="zh-CN" altLang="en-US" dirty="0"/>
          </a:p>
          <a:p>
            <a:r>
              <a:rPr lang="fr-FR" altLang="zh-CN" dirty="0"/>
              <a:t>x1,x2,x3,x4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002060"/>
                </a:solidFill>
              </a:rPr>
              <a:t>随机排列组合句子中的</a:t>
            </a:r>
            <a:r>
              <a:rPr lang="en-US" altLang="zh-CN" dirty="0">
                <a:solidFill>
                  <a:srgbClr val="002060"/>
                </a:solidFill>
              </a:rPr>
              <a:t>4</a:t>
            </a:r>
            <a:r>
              <a:rPr lang="zh-CN" altLang="en-US" dirty="0">
                <a:solidFill>
                  <a:srgbClr val="002060"/>
                </a:solidFill>
              </a:rPr>
              <a:t>个单词</a:t>
            </a:r>
            <a:endParaRPr lang="zh-CN" altLang="en-US" dirty="0">
              <a:solidFill>
                <a:srgbClr val="00206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73" y="1661795"/>
            <a:ext cx="6128034" cy="46656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72" y="1551078"/>
            <a:ext cx="482917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780" y="2353310"/>
            <a:ext cx="46126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更好的预训练语言模型</a:t>
            </a:r>
            <a:endParaRPr lang="en-US" altLang="zh-CN" dirty="0"/>
          </a:p>
          <a:p>
            <a:endParaRPr lang="fr-FR" altLang="zh-CN" dirty="0"/>
          </a:p>
          <a:p>
            <a:r>
              <a:rPr lang="zh-CN" altLang="en-US" dirty="0"/>
              <a:t>理解：</a:t>
            </a:r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通过对句子中单词排列组合，把一部分</a:t>
            </a:r>
            <a:r>
              <a:rPr lang="fr-FR" altLang="zh-CN" dirty="0">
                <a:solidFill>
                  <a:srgbClr val="92D050"/>
                </a:solidFill>
              </a:rPr>
              <a:t>Ti</a:t>
            </a:r>
            <a:r>
              <a:rPr lang="zh-CN" altLang="en-US" dirty="0">
                <a:solidFill>
                  <a:srgbClr val="92D050"/>
                </a:solidFill>
              </a:rPr>
              <a:t>下文的单词排到</a:t>
            </a:r>
            <a:r>
              <a:rPr lang="fr-FR" altLang="zh-CN" dirty="0">
                <a:solidFill>
                  <a:srgbClr val="92D050"/>
                </a:solidFill>
              </a:rPr>
              <a:t>Ti</a:t>
            </a:r>
            <a:r>
              <a:rPr lang="zh-CN" altLang="en-US" dirty="0">
                <a:solidFill>
                  <a:srgbClr val="92D050"/>
                </a:solidFill>
              </a:rPr>
              <a:t>的上文位置中，于是同时应用了上文和下文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rgbClr val="92D050"/>
              </a:solidFill>
            </a:endParaRPr>
          </a:p>
          <a:p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>
              <a:solidFill>
                <a:srgbClr val="92D05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3" y="1809504"/>
            <a:ext cx="4046537" cy="422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39" y="2985800"/>
            <a:ext cx="17780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parameterize?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412" y="1362483"/>
            <a:ext cx="4829175" cy="1076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586" y="2459042"/>
            <a:ext cx="453281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about standard formula ? Transformer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6" y="2922709"/>
            <a:ext cx="9648825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58" y="4300685"/>
            <a:ext cx="4715985" cy="529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06" y="5027106"/>
            <a:ext cx="6596783" cy="9368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6240" y="4300855"/>
            <a:ext cx="2882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May not work !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parameterize?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412" y="1362483"/>
            <a:ext cx="4829175" cy="1076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270" y="2536825"/>
            <a:ext cx="8397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solution: use positional information to predict probability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087641"/>
            <a:ext cx="6553200" cy="904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7003" y="4250819"/>
            <a:ext cx="1133407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/>
              <a:t>To predict the token, g(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</a:t>
            </a:r>
            <a:r>
              <a:rPr lang="en-US" altLang="zh-CN" sz="2400" baseline="-25000" dirty="0"/>
              <a:t>&lt;t</a:t>
            </a:r>
            <a:r>
              <a:rPr lang="en-US" altLang="zh-CN" sz="2400" dirty="0"/>
              <a:t>; 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) should only use the position 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and not the content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zt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/>
              <a:t>to predict the other tokens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zj</a:t>
            </a:r>
            <a:r>
              <a:rPr lang="en-US" altLang="zh-CN" sz="2400" dirty="0"/>
              <a:t> with j &gt; t, g(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</a:t>
            </a:r>
            <a:r>
              <a:rPr lang="en-US" altLang="zh-CN" sz="2400" baseline="-25000" dirty="0"/>
              <a:t>&lt;t</a:t>
            </a:r>
            <a:r>
              <a:rPr lang="en-US" altLang="zh-CN" sz="2400" dirty="0"/>
              <a:t>; 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) should also encode the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content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zt</a:t>
            </a:r>
            <a:r>
              <a:rPr lang="en-US" altLang="zh-CN" sz="2400" dirty="0"/>
              <a:t> to provide full contextual information.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982840"/>
            <a:ext cx="11677650" cy="140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1" y="2518802"/>
            <a:ext cx="5256068" cy="2996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13" y="2518802"/>
            <a:ext cx="5230091" cy="3004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798" y="5622008"/>
            <a:ext cx="8444403" cy="794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046345" y="2633980"/>
              <a:ext cx="151765" cy="29464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046345" y="2633980"/>
                <a:ext cx="1517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5055235" y="2696210"/>
              <a:ext cx="205105" cy="196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5055235" y="269621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412105" y="2919730"/>
              <a:ext cx="9525" cy="895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412105" y="2919730"/>
                <a:ext cx="95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510530" y="2696210"/>
              <a:ext cx="214630" cy="2679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510530" y="2696210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573395" y="2678430"/>
              <a:ext cx="151765" cy="2768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573395" y="2678430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796280" y="2910840"/>
              <a:ext cx="80645" cy="11620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796280" y="2910840"/>
                <a:ext cx="8064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948045" y="2660650"/>
              <a:ext cx="357505" cy="30353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948045" y="2660650"/>
                <a:ext cx="3575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090920" y="2642870"/>
              <a:ext cx="89535" cy="2768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090920" y="2642870"/>
                <a:ext cx="895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296660" y="2847975"/>
              <a:ext cx="133985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296660" y="2847975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341110" y="2839085"/>
              <a:ext cx="53975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341110" y="2839085"/>
                <a:ext cx="539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956810" y="2990850"/>
              <a:ext cx="955675" cy="1162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956810" y="2990850"/>
                <a:ext cx="9556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001260" y="3241040"/>
              <a:ext cx="250190" cy="35750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001260" y="3241040"/>
                <a:ext cx="25019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849495" y="3161030"/>
              <a:ext cx="366395" cy="4730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849495" y="3161030"/>
                <a:ext cx="36639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323205" y="3437890"/>
              <a:ext cx="8890" cy="1517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323205" y="3437890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501640" y="3241040"/>
              <a:ext cx="267970" cy="4552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5501640" y="3241040"/>
                <a:ext cx="26797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5483860" y="3303905"/>
              <a:ext cx="160655" cy="2679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5483860" y="3303905"/>
                <a:ext cx="1606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769610" y="3526790"/>
              <a:ext cx="348615" cy="2057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769610" y="3526790"/>
                <a:ext cx="3486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064250" y="3258820"/>
              <a:ext cx="304165" cy="3486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064250" y="3258820"/>
                <a:ext cx="30416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055360" y="3286125"/>
              <a:ext cx="223520" cy="32131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055360" y="3286125"/>
                <a:ext cx="2235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6395085" y="3446780"/>
              <a:ext cx="13398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6395085" y="344678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403975" y="3500120"/>
              <a:ext cx="62230" cy="1606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403975" y="3500120"/>
                <a:ext cx="622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4894580" y="3759200"/>
              <a:ext cx="1160780" cy="1778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4894580" y="3759200"/>
                <a:ext cx="1160780" cy="1778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 Generalized Autoregressive Pretraining for Language Understanding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92732" y="2778514"/>
            <a:ext cx="41814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</a:rPr>
              <a:t>如何实现</a:t>
            </a:r>
            <a:endParaRPr lang="zh-CN" altLang="en-US" b="1" dirty="0"/>
          </a:p>
          <a:p>
            <a:r>
              <a:rPr lang="zh-CN" altLang="en-US" dirty="0"/>
              <a:t>通过</a:t>
            </a:r>
            <a:r>
              <a:rPr lang="fr-FR" altLang="zh-CN" dirty="0"/>
              <a:t>Attention </a:t>
            </a:r>
            <a:r>
              <a:rPr lang="fr-FR" altLang="zh-CN" dirty="0" err="1"/>
              <a:t>Mask</a:t>
            </a:r>
            <a:r>
              <a:rPr lang="zh-CN" altLang="fr-FR" dirty="0"/>
              <a:t>，</a:t>
            </a:r>
            <a:r>
              <a:rPr lang="zh-CN" altLang="en-US" dirty="0"/>
              <a:t>让排序序列中</a:t>
            </a:r>
            <a:r>
              <a:rPr lang="en-US" altLang="zh-CN" dirty="0"/>
              <a:t>Ti</a:t>
            </a:r>
            <a:r>
              <a:rPr lang="zh-CN" altLang="en-US" dirty="0"/>
              <a:t>后面的单词在预测单词</a:t>
            </a:r>
            <a:r>
              <a:rPr lang="fr-FR" altLang="zh-CN" dirty="0"/>
              <a:t>Ti</a:t>
            </a:r>
            <a:r>
              <a:rPr lang="zh-CN" altLang="en-US" dirty="0"/>
              <a:t>的时候不发生作用。</a:t>
            </a:r>
            <a:endParaRPr lang="fr-FR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26" y="1825379"/>
            <a:ext cx="7238966" cy="41386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6242" y="591401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494949"/>
                </a:solidFill>
              </a:rPr>
              <a:t>注：白色圆圈为掩码</a:t>
            </a:r>
            <a:endParaRPr lang="zh-CN" altLang="en-US" dirty="0">
              <a:solidFill>
                <a:srgbClr val="494949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4820" y="3060700"/>
            <a:ext cx="281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1</a:t>
            </a:r>
            <a:endParaRPr lang="en-US" altLang="zh-CN" sz="900"/>
          </a:p>
          <a:p>
            <a:r>
              <a:rPr lang="en-US" altLang="zh-CN" sz="900"/>
              <a:t>2</a:t>
            </a:r>
            <a:endParaRPr lang="en-US" altLang="zh-CN" sz="900"/>
          </a:p>
          <a:p>
            <a:r>
              <a:rPr lang="en-US" altLang="zh-CN" sz="900"/>
              <a:t>3</a:t>
            </a:r>
            <a:endParaRPr lang="en-US" altLang="zh-CN" sz="900"/>
          </a:p>
          <a:p>
            <a:r>
              <a:rPr lang="en-US" altLang="zh-CN" sz="900"/>
              <a:t>4</a:t>
            </a:r>
            <a:endParaRPr lang="en-US" altLang="zh-CN" sz="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More trick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3513963"/>
            <a:ext cx="7258050" cy="73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70193"/>
            <a:ext cx="8953500" cy="121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1598" y="1317116"/>
            <a:ext cx="271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 Prediction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71597" y="2965042"/>
            <a:ext cx="271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Longer Context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Transformer-XL: Attentive Language Models Beyond a Fixed-Length Context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10" y="1707357"/>
            <a:ext cx="5562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74004" y="2049463"/>
            <a:ext cx="5729287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dirty="0"/>
          </a:p>
          <a:p>
            <a:pPr algn="just"/>
            <a:r>
              <a:rPr lang="fr-FR" altLang="zh-CN" dirty="0"/>
              <a:t>Transformer</a:t>
            </a:r>
            <a:r>
              <a:rPr lang="zh-CN" altLang="en-US" dirty="0"/>
              <a:t>模型可以学习到输入文本的长距离依赖关系和全局特性，</a:t>
            </a:r>
            <a:r>
              <a:rPr lang="zh-CN" altLang="en-US" b="1" dirty="0">
                <a:solidFill>
                  <a:srgbClr val="FF0000"/>
                </a:solidFill>
              </a:rPr>
              <a:t>但是在预测时会受到训练时所设定的最大长度限制。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just"/>
            <a:r>
              <a:rPr lang="zh-CN" altLang="en-US" dirty="0"/>
              <a:t>粗暴的做法：截长补短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3" y="290689"/>
            <a:ext cx="3825353" cy="3324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16" y="1143178"/>
            <a:ext cx="8430897" cy="52560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Two-Stream Self-Attention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4" y="208572"/>
            <a:ext cx="3708251" cy="3194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14" y="1130631"/>
            <a:ext cx="8467740" cy="52560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Compare with BERT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8611" y="3160615"/>
            <a:ext cx="8088630" cy="10582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19130" y="2005988"/>
            <a:ext cx="335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NimbusRomNo9L-Regu"/>
              </a:rPr>
              <a:t>[</a:t>
            </a:r>
            <a:r>
              <a:rPr lang="en-US" altLang="zh-CN" sz="2800" dirty="0">
                <a:solidFill>
                  <a:srgbClr val="FF0000"/>
                </a:solidFill>
                <a:latin typeface="NimbusRomNo9L-Regu"/>
              </a:rPr>
              <a:t>New, York</a:t>
            </a:r>
            <a:r>
              <a:rPr lang="en-US" altLang="zh-CN" sz="2800" dirty="0">
                <a:latin typeface="NimbusRomNo9L-Regu"/>
              </a:rPr>
              <a:t>, is, a, city]</a:t>
            </a:r>
            <a:endParaRPr lang="zh-CN" altLang="en-US" sz="28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TW" dirty="0" err="1">
                <a:sym typeface="+mn-ea"/>
              </a:rPr>
              <a:t>XLNet</a:t>
            </a:r>
            <a:r>
              <a:rPr lang="en-US" altLang="zh-TW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总结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022" y="2462509"/>
            <a:ext cx="5498293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自回归（AR）语言模型</a:t>
            </a:r>
            <a:r>
              <a:rPr lang="zh-CN" altLang="en-US" dirty="0">
                <a:sym typeface="+mn-ea"/>
              </a:rPr>
              <a:t>优缺点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0" indent="0">
              <a:buNone/>
            </a:pPr>
            <a:r>
              <a:rPr lang="en-US" altLang="zh-CN" dirty="0" err="1">
                <a:solidFill>
                  <a:schemeClr val="tx1"/>
                </a:solidFill>
                <a:sym typeface="+mn-ea"/>
              </a:rPr>
              <a:t>自动编码器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(AE)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语言模型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优缺点</a:t>
            </a:r>
            <a:endParaRPr lang="zh-CN" altLang="en-US" dirty="0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dirty="0">
              <a:solidFill>
                <a:srgbClr val="92D050"/>
              </a:solidFill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XLNet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dirty="0">
                <a:sym typeface="+mn-ea"/>
              </a:rPr>
              <a:t>Content</a:t>
            </a:r>
            <a:r>
              <a:rPr lang="zh-CN" altLang="en-US" dirty="0">
                <a:sym typeface="+mn-ea"/>
              </a:rPr>
              <a:t>流自注意力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dirty="0" err="1">
                <a:sym typeface="+mn-ea"/>
              </a:rPr>
              <a:t>Query</a:t>
            </a:r>
            <a:r>
              <a:rPr lang="zh-CN" altLang="en-US" dirty="0">
                <a:sym typeface="+mn-ea"/>
              </a:rPr>
              <a:t>流自注意力</a:t>
            </a:r>
            <a:endParaRPr lang="zh-CN" altLang="en-US" dirty="0"/>
          </a:p>
          <a:p>
            <a:pPr lv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20" y="2600939"/>
            <a:ext cx="60900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8690" y="2492375"/>
            <a:ext cx="104063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Google提出了ALBERT，该模型提出了</a:t>
            </a:r>
            <a:r>
              <a:rPr lang="zh-CN" altLang="en-US" b="1" dirty="0">
                <a:sym typeface="+mn-ea"/>
              </a:rPr>
              <a:t>几种减少内存的方法</a:t>
            </a:r>
            <a:r>
              <a:rPr lang="zh-CN" altLang="en-US" dirty="0">
                <a:sym typeface="+mn-ea"/>
              </a:rPr>
              <a:t>，同时提升了训练速度，其次改进了BERT中的NSP的预训练任务。</a:t>
            </a:r>
            <a:endParaRPr lang="zh-CN" altLang="en-US" dirty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4575" y="1691005"/>
            <a:ext cx="104063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对Embedding因式分解（Factorized embedding parameterization）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在BERT中，词embedding与encoder输出的embedding维度是一样的都是768。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ALBERT：让H&gt;&gt;E，把参数量从 O ( V × H ) 转换到了O(V×E+E×H)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4575" y="1691005"/>
            <a:ext cx="10406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对Embedding因式分解（Factorized embedding parameterization）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下图是E选择不同值的一个实验结果：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2889885"/>
            <a:ext cx="1020127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4575" y="1691005"/>
            <a:ext cx="104063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跨层的参数共享（Cross-layer parameter sharing）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多种方案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只共享全连接层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只共享attention层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都进行参数共享</a:t>
            </a:r>
            <a:endParaRPr lang="zh-CN" altLang="en-US" dirty="0">
              <a:solidFill>
                <a:srgbClr val="92D050"/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4009390"/>
            <a:ext cx="9362440" cy="12484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4575" y="1691005"/>
            <a:ext cx="10406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跨层的参数共享（Cross-layer parameter sharing）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稳定网络参数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915" y="3284855"/>
            <a:ext cx="9444355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4575" y="1691005"/>
            <a:ext cx="10406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跨层的参数共享（Cross-layer parameter sharing）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BERT与ALBERT的对比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077845"/>
            <a:ext cx="11039475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Transformer-XL: Attentive Language Models Beyond a Fixed-Length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10" y="1707357"/>
            <a:ext cx="5562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198880" y="2692718"/>
            <a:ext cx="572928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缺点：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语义残破、语义的分隔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长文本</a:t>
            </a:r>
            <a:endParaRPr lang="zh-CN" altLang="en-US" dirty="0"/>
          </a:p>
          <a:p>
            <a:endParaRPr lang="zh-CN" altLang="en-US" dirty="0"/>
          </a:p>
          <a:p>
            <a:pPr algn="just"/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1565" y="2222500"/>
            <a:ext cx="104063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句间连贯（Inter-sentence coherence loss）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BERT的NSP任务：二分类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训练数据的正样本：同一个文档中的两个连续的句子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负样本：采用两个不同的文档的句子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4575" y="1691005"/>
            <a:ext cx="10406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句间连贯（Inter-sentence coherence loss）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在ALBERT中： sentence-order prediction（SOP），负样本把正样本的顺序反转而得。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3685540"/>
            <a:ext cx="942530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17110" y="2690495"/>
            <a:ext cx="25596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移除dropout</a:t>
            </a:r>
            <a:endParaRPr lang="zh-CN" altLang="en-US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Segments-Pair</a:t>
            </a:r>
            <a:endParaRPr lang="zh-CN" altLang="en-US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Masked-ngram-LM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ALBert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50160" y="2690495"/>
            <a:ext cx="48266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主要通过参数共享减少参数量；</a:t>
            </a:r>
            <a:endParaRPr lang="zh-CN" altLang="en-US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预测阶段并没有减少计算量；</a:t>
            </a:r>
            <a:endParaRPr lang="zh-CN" altLang="en-US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如果采用了xxlarge版本的ALBERT，那实际上预测速度会更慢。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Summary</a:t>
            </a:r>
            <a:endParaRPr lang="en-US" altLang="zh-TW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AutoShape 9" descr="N"/>
          <p:cNvSpPr>
            <a:spLocks noChangeAspect="1" noChangeArrowheads="1"/>
          </p:cNvSpPr>
          <p:nvPr/>
        </p:nvSpPr>
        <p:spPr bwMode="auto">
          <a:xfrm>
            <a:off x="24384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10" descr="N!"/>
          <p:cNvSpPr>
            <a:spLocks noChangeAspect="1" noChangeArrowheads="1"/>
          </p:cNvSpPr>
          <p:nvPr/>
        </p:nvSpPr>
        <p:spPr bwMode="auto">
          <a:xfrm>
            <a:off x="4651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910080" y="1690688"/>
            <a:ext cx="9184640" cy="3987279"/>
            <a:chOff x="2392680" y="1949044"/>
            <a:chExt cx="9017000" cy="3942511"/>
          </a:xfrm>
        </p:grpSpPr>
        <p:grpSp>
          <p:nvGrpSpPr>
            <p:cNvPr id="7" name="组合 6"/>
            <p:cNvGrpSpPr/>
            <p:nvPr/>
          </p:nvGrpSpPr>
          <p:grpSpPr>
            <a:xfrm>
              <a:off x="4956175" y="3048000"/>
              <a:ext cx="2054225" cy="1005840"/>
              <a:chOff x="4956175" y="3048000"/>
              <a:chExt cx="2054225" cy="1005840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4956175" y="3048000"/>
                <a:ext cx="2054225" cy="1005840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5114521" y="3319868"/>
                <a:ext cx="1895789" cy="45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Transformer</a:t>
                </a:r>
                <a:endParaRPr kumimoji="1" lang="zh-CN" altLang="en-US" sz="2400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927975" y="1949044"/>
              <a:ext cx="2054225" cy="1005840"/>
              <a:chOff x="4956175" y="3048000"/>
              <a:chExt cx="2054225" cy="100584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4956175" y="3048000"/>
                <a:ext cx="2054225" cy="1005840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114607" y="3320087"/>
                <a:ext cx="1737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Bert</a:t>
                </a:r>
                <a:endParaRPr kumimoji="1" lang="zh-CN" altLang="en-US" sz="2400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10600" y="3895204"/>
              <a:ext cx="2054225" cy="1005840"/>
              <a:chOff x="4956175" y="3048000"/>
              <a:chExt cx="2054225" cy="1005840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4956175" y="3048000"/>
                <a:ext cx="2054225" cy="1005840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114607" y="3320087"/>
                <a:ext cx="1737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ERNIE</a:t>
                </a:r>
                <a:endParaRPr kumimoji="1" lang="zh-CN" altLang="en-US" sz="2400" dirty="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45560" y="4628956"/>
              <a:ext cx="2503614" cy="1216613"/>
              <a:chOff x="4641353" y="3048000"/>
              <a:chExt cx="2503614" cy="1216613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4641353" y="3048000"/>
                <a:ext cx="2368957" cy="1005848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4822142" y="3351261"/>
                <a:ext cx="2322825" cy="913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Transformer XL</a:t>
                </a:r>
                <a:endParaRPr kumimoji="1" lang="zh-CN" altLang="en-US" sz="2400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392680" y="2221131"/>
              <a:ext cx="2054225" cy="1005840"/>
              <a:chOff x="4956175" y="3048000"/>
              <a:chExt cx="2054225" cy="100584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4956175" y="3048000"/>
                <a:ext cx="2054225" cy="1005840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114607" y="3320087"/>
                <a:ext cx="1737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GPT</a:t>
                </a:r>
                <a:endParaRPr kumimoji="1" lang="zh-CN" altLang="en-US" sz="2400" dirty="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129337" y="4885715"/>
              <a:ext cx="2054225" cy="1005840"/>
              <a:chOff x="4956175" y="3048000"/>
              <a:chExt cx="2054225" cy="1005840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4956175" y="3048000"/>
                <a:ext cx="2054225" cy="1005840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114607" y="3320087"/>
                <a:ext cx="1737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 err="1"/>
                  <a:t>XLNet</a:t>
                </a:r>
                <a:endParaRPr kumimoji="1" lang="zh-CN" altLang="en-US" sz="2400" dirty="0"/>
              </a:p>
            </p:txBody>
          </p:sp>
        </p:grpSp>
        <p:cxnSp>
          <p:nvCxnSpPr>
            <p:cNvPr id="10" name="直线箭头连接符 9"/>
            <p:cNvCxnSpPr/>
            <p:nvPr/>
          </p:nvCxnSpPr>
          <p:spPr>
            <a:xfrm flipV="1">
              <a:off x="7156449" y="2954883"/>
              <a:ext cx="771526" cy="5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010400" y="2682796"/>
              <a:ext cx="1173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encoder</a:t>
              </a:r>
              <a:endParaRPr kumimoji="1" lang="zh-CN" altLang="en-US" dirty="0"/>
            </a:p>
          </p:txBody>
        </p:sp>
        <p:cxnSp>
          <p:nvCxnSpPr>
            <p:cNvPr id="31" name="直线箭头连接符 30"/>
            <p:cNvCxnSpPr/>
            <p:nvPr/>
          </p:nvCxnSpPr>
          <p:spPr>
            <a:xfrm flipH="1" flipV="1">
              <a:off x="3688080" y="3320087"/>
              <a:ext cx="1268095" cy="337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3352799" y="3550919"/>
              <a:ext cx="1094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decoder</a:t>
              </a:r>
              <a:endParaRPr kumimoji="1" lang="zh-CN" altLang="en-US" dirty="0"/>
            </a:p>
          </p:txBody>
        </p:sp>
        <p:cxnSp>
          <p:nvCxnSpPr>
            <p:cNvPr id="34" name="直线箭头连接符 33"/>
            <p:cNvCxnSpPr/>
            <p:nvPr/>
          </p:nvCxnSpPr>
          <p:spPr>
            <a:xfrm flipH="1">
              <a:off x="3962400" y="4167291"/>
              <a:ext cx="1828800" cy="461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4770119" y="4336878"/>
              <a:ext cx="257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long sentence solution</a:t>
              </a:r>
              <a:endParaRPr kumimoji="1" lang="zh-CN" altLang="en-US" dirty="0"/>
            </a:p>
          </p:txBody>
        </p:sp>
        <p:cxnSp>
          <p:nvCxnSpPr>
            <p:cNvPr id="37" name="直线箭头连接符 36"/>
            <p:cNvCxnSpPr/>
            <p:nvPr/>
          </p:nvCxnSpPr>
          <p:spPr>
            <a:xfrm>
              <a:off x="9144000" y="3048000"/>
              <a:ext cx="493712" cy="847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9422129" y="3242111"/>
              <a:ext cx="198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Chinese version</a:t>
              </a:r>
              <a:endParaRPr kumimoji="1" lang="zh-CN" altLang="en-US" dirty="0"/>
            </a:p>
          </p:txBody>
        </p:sp>
        <p:cxnSp>
          <p:nvCxnSpPr>
            <p:cNvPr id="42" name="直线箭头连接符 41"/>
            <p:cNvCxnSpPr/>
            <p:nvPr/>
          </p:nvCxnSpPr>
          <p:spPr>
            <a:xfrm flipH="1">
              <a:off x="7235827" y="3048000"/>
              <a:ext cx="1374773" cy="1837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肘形连接符 45"/>
            <p:cNvCxnSpPr>
              <a:stCxn id="25" idx="1"/>
              <a:endCxn id="28" idx="2"/>
            </p:cNvCxnSpPr>
            <p:nvPr/>
          </p:nvCxnSpPr>
          <p:spPr>
            <a:xfrm rot="10800000" flipH="1" flipV="1">
              <a:off x="2392680" y="2724051"/>
              <a:ext cx="4763770" cy="3167504"/>
            </a:xfrm>
            <a:prstGeom prst="bentConnector4">
              <a:avLst>
                <a:gd name="adj1" fmla="val -4799"/>
                <a:gd name="adj2" fmla="val 1072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8243601" y="5146752"/>
            <a:ext cx="2092416" cy="101726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ELMO</a:t>
            </a:r>
            <a:endParaRPr kumimoji="1" lang="en-US" altLang="zh-CN" sz="2400"/>
          </a:p>
        </p:txBody>
      </p:sp>
      <p:cxnSp>
        <p:nvCxnSpPr>
          <p:cNvPr id="8" name="直接箭头连接符 7"/>
          <p:cNvCxnSpPr>
            <a:stCxn id="3" idx="1"/>
            <a:endCxn id="28" idx="3"/>
          </p:cNvCxnSpPr>
          <p:nvPr/>
        </p:nvCxnSpPr>
        <p:spPr>
          <a:xfrm flipH="1" flipV="1">
            <a:off x="7808595" y="5169535"/>
            <a:ext cx="434975" cy="48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23" idx="3"/>
            <a:endCxn id="28" idx="1"/>
          </p:cNvCxnSpPr>
          <p:nvPr/>
        </p:nvCxnSpPr>
        <p:spPr>
          <a:xfrm flipV="1">
            <a:off x="4819650" y="5169535"/>
            <a:ext cx="89662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859770" cy="47885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marL="457200" lvl="1" indent="0">
              <a:buNone/>
            </a:pPr>
            <a:r>
              <a:rPr lang="en-US" altLang="zh-CN" sz="2000" dirty="0"/>
              <a:t>Transformer_XL</a:t>
            </a:r>
            <a:endParaRPr lang="zh-CN" altLang="en-US" sz="2000" dirty="0"/>
          </a:p>
          <a:p>
            <a:pPr lvl="1"/>
            <a:r>
              <a:rPr lang="zh-CN" altLang="en-US" sz="2000" dirty="0"/>
              <a:t>论文：https://arxiv.org/pdf/1901.02860.pdf</a:t>
            </a:r>
            <a:endParaRPr lang="zh-CN" altLang="en-US" sz="2000" dirty="0"/>
          </a:p>
          <a:p>
            <a:pPr lvl="1"/>
            <a:r>
              <a:rPr lang="zh-CN" altLang="en-US" sz="2000" dirty="0"/>
              <a:t>代码：https://github.com/kimiyoung/transformer-xl</a:t>
            </a:r>
            <a:endParaRPr lang="zh-CN" altLang="en-US" sz="2000" dirty="0"/>
          </a:p>
          <a:p>
            <a:pPr lvl="1"/>
            <a:r>
              <a:rPr lang="zh-CN" altLang="en-US" sz="2000" dirty="0"/>
              <a:t>参考：https://www.lyrn.ai/2019/01/16/transformer-xl-sota-language-model</a:t>
            </a: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Transformer-XL: Attentive Language Models Beyond a Fixed-Length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10" y="1707357"/>
            <a:ext cx="5562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59740" y="2831148"/>
            <a:ext cx="5729287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+mn-ea"/>
              </a:rPr>
              <a:t>Transformer-XL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dirty="0">
                <a:solidFill>
                  <a:srgbClr val="FF0000"/>
                </a:solidFill>
              </a:rPr>
              <a:t>通过引入了循环的机制和相对位置编码，</a:t>
            </a:r>
            <a:r>
              <a:rPr lang="zh-CN" altLang="en-US" dirty="0"/>
              <a:t>解决了</a:t>
            </a:r>
            <a:r>
              <a:rPr lang="fr-FR" altLang="zh-CN" dirty="0"/>
              <a:t>Transformer</a:t>
            </a:r>
            <a:r>
              <a:rPr lang="zh-CN" altLang="en-US" dirty="0">
                <a:solidFill>
                  <a:srgbClr val="FF0000"/>
                </a:solidFill>
              </a:rPr>
              <a:t>长度限制的问题</a:t>
            </a:r>
            <a:r>
              <a:rPr lang="zh-CN" altLang="en-US" dirty="0"/>
              <a:t>，作者在实验中发现，</a:t>
            </a:r>
            <a:r>
              <a:rPr lang="fr-FR" altLang="zh-CN" dirty="0"/>
              <a:t>Transformer XL</a:t>
            </a:r>
            <a:r>
              <a:rPr lang="zh-CN" altLang="en-US" dirty="0"/>
              <a:t>能捕捉到的文本长度比</a:t>
            </a:r>
            <a:r>
              <a:rPr lang="fr-FR" altLang="zh-CN" dirty="0"/>
              <a:t>RNN</a:t>
            </a:r>
            <a:r>
              <a:rPr lang="zh-CN" altLang="en-US" dirty="0"/>
              <a:t>长</a:t>
            </a:r>
            <a:r>
              <a:rPr lang="en-US" altLang="zh-CN" dirty="0"/>
              <a:t>80%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9630" y="9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altLang="zh-CN" dirty="0" err="1"/>
              <a:t>Vanilla</a:t>
            </a:r>
            <a:r>
              <a:rPr lang="fr-FR" altLang="zh-CN" b="1" dirty="0"/>
              <a:t> </a:t>
            </a:r>
            <a:r>
              <a:rPr lang="fr-FR" altLang="zh-CN" dirty="0"/>
              <a:t>Transformer</a:t>
            </a:r>
            <a:endParaRPr lang="fr-FR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035" y="3995420"/>
            <a:ext cx="11332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err="1"/>
              <a:t>Vanilla</a:t>
            </a:r>
            <a:r>
              <a:rPr lang="fr-FR" altLang="zh-CN" b="1" dirty="0"/>
              <a:t> Transformer</a:t>
            </a:r>
            <a:endParaRPr lang="fr-FR" altLang="zh-CN" b="1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kumimoji="1" lang="en-US" altLang="zh-CN" dirty="0"/>
              <a:t>2018</a:t>
            </a:r>
            <a:r>
              <a:rPr kumimoji="1" lang="zh-CN" altLang="en-US" dirty="0"/>
              <a:t>年由</a:t>
            </a:r>
            <a:r>
              <a:rPr kumimoji="1" lang="fr-FR" altLang="zh-CN" dirty="0"/>
              <a:t>Al-</a:t>
            </a:r>
            <a:r>
              <a:rPr kumimoji="1" lang="fr-FR" altLang="zh-CN" dirty="0" err="1"/>
              <a:t>Rfou</a:t>
            </a:r>
            <a:r>
              <a:rPr kumimoji="1" lang="zh-CN" altLang="en-US" dirty="0"/>
              <a:t>等人提出来的，称之为</a:t>
            </a:r>
            <a:r>
              <a:rPr kumimoji="1" lang="fr-FR" altLang="zh-CN" dirty="0" err="1"/>
              <a:t>Vanilla</a:t>
            </a:r>
            <a:r>
              <a:rPr kumimoji="1" lang="fr-FR" altLang="zh-CN" dirty="0"/>
              <a:t> Transformer</a:t>
            </a:r>
            <a:r>
              <a:rPr kumimoji="1" lang="zh-CN" altLang="fr-FR" dirty="0"/>
              <a:t>的</a:t>
            </a:r>
            <a:r>
              <a:rPr kumimoji="1" lang="zh-CN" altLang="en-US" dirty="0"/>
              <a:t>模型</a:t>
            </a:r>
            <a:r>
              <a:rPr kumimoji="1" lang="zh-CN" altLang="fr-FR" dirty="0"/>
              <a:t>。</a:t>
            </a:r>
            <a:endParaRPr kumimoji="1" lang="zh-CN" altLang="fr-FR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kumimoji="1" lang="zh-CN" altLang="en-US" dirty="0"/>
              <a:t>该模型其实</a:t>
            </a:r>
            <a:r>
              <a:rPr kumimoji="1" lang="zh-CN" altLang="en-US" dirty="0">
                <a:solidFill>
                  <a:srgbClr val="92D050"/>
                </a:solidFill>
              </a:rPr>
              <a:t>本质上是基于</a:t>
            </a:r>
            <a:r>
              <a:rPr kumimoji="1" lang="fr-FR" altLang="zh-CN" dirty="0">
                <a:solidFill>
                  <a:srgbClr val="92D050"/>
                </a:solidFill>
              </a:rPr>
              <a:t>Transformer</a:t>
            </a:r>
            <a:r>
              <a:rPr kumimoji="1" lang="zh-CN" altLang="fr-FR" dirty="0">
                <a:solidFill>
                  <a:srgbClr val="92D050"/>
                </a:solidFill>
              </a:rPr>
              <a:t>的语言模型。</a:t>
            </a:r>
            <a:endParaRPr kumimoji="1" lang="zh-CN" altLang="fr-FR" dirty="0">
              <a:solidFill>
                <a:srgbClr val="92D050"/>
              </a:solidFill>
            </a:endParaRPr>
          </a:p>
        </p:txBody>
      </p:sp>
      <p:pic>
        <p:nvPicPr>
          <p:cNvPr id="11266" name="Picture 2" descr="640?wx_fmt=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" y="1008892"/>
            <a:ext cx="10866120" cy="27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9630" y="9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altLang="zh-CN" dirty="0" err="1"/>
              <a:t>Vanilla</a:t>
            </a:r>
            <a:r>
              <a:rPr lang="fr-FR" altLang="zh-CN" b="1" dirty="0"/>
              <a:t> </a:t>
            </a:r>
            <a:r>
              <a:rPr lang="fr-FR" altLang="zh-CN" dirty="0"/>
              <a:t>Transformer</a:t>
            </a:r>
            <a:endParaRPr lang="fr-FR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9260" y="3745230"/>
            <a:ext cx="11332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err="1"/>
              <a:t>Vanilla</a:t>
            </a:r>
            <a:r>
              <a:rPr lang="fr-FR" altLang="zh-CN" b="1" dirty="0"/>
              <a:t> Transformer</a:t>
            </a:r>
            <a:endParaRPr lang="fr-FR" altLang="zh-CN" b="1" dirty="0"/>
          </a:p>
          <a:p>
            <a:endParaRPr kumimoji="1" lang="zh-CN" altLang="en-US" dirty="0"/>
          </a:p>
          <a:p>
            <a:r>
              <a:rPr kumimoji="1" lang="zh-CN" altLang="en-US" dirty="0"/>
              <a:t>缺点：</a:t>
            </a:r>
            <a:endParaRPr kumimoji="1" lang="zh-CN" altLang="en-US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kumimoji="1" lang="zh-CN" altLang="en-US" dirty="0">
                <a:solidFill>
                  <a:srgbClr val="92D050"/>
                </a:solidFill>
              </a:rPr>
              <a:t>上下文有限</a:t>
            </a:r>
            <a:endParaRPr kumimoji="1" lang="zh-CN" altLang="en-US" dirty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kumimoji="1" lang="en-US" altLang="zh-CN" dirty="0">
                <a:solidFill>
                  <a:srgbClr val="92D050"/>
                </a:solidFill>
              </a:rPr>
              <a:t>reference</a:t>
            </a:r>
            <a:r>
              <a:rPr kumimoji="1" lang="zh-CN" altLang="en-US" dirty="0">
                <a:solidFill>
                  <a:srgbClr val="92D050"/>
                </a:solidFill>
              </a:rPr>
              <a:t>时计算速度非常慢</a:t>
            </a:r>
            <a:endParaRPr kumimoji="1" lang="zh-CN" altLang="en-US" dirty="0"/>
          </a:p>
        </p:txBody>
      </p:sp>
      <p:pic>
        <p:nvPicPr>
          <p:cNvPr id="11266" name="Picture 2" descr="640?wx_fmt=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" y="1008892"/>
            <a:ext cx="10866120" cy="27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6770" y="4049553"/>
            <a:ext cx="10283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dirty="0"/>
              <a:t>Transformer-XL架构在vanilla Transformer的基础上引入两点创新：</a:t>
            </a:r>
            <a:endParaRPr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dirty="0"/>
              <a:t>循环机制（Recurrence Mechanism）</a:t>
            </a:r>
            <a:endParaRPr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dirty="0"/>
              <a:t>相对位置编码（Relative Positional Encoding）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1810385"/>
            <a:ext cx="1076325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>
                <a:sym typeface="+mn-ea"/>
              </a:rPr>
              <a:t>Transformer-XL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0" y="1690688"/>
            <a:ext cx="9437751" cy="3749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endParaRPr lang="zh-CN" altLang="en-US" sz="2000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6770" y="4049553"/>
            <a:ext cx="10283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fr-FR" altLang="zh-CN" dirty="0"/>
              <a:t>Transformer XL</a:t>
            </a:r>
            <a:r>
              <a:rPr lang="zh-CN" altLang="en-US" dirty="0"/>
              <a:t>引入了一种循环</a:t>
            </a:r>
            <a:r>
              <a:rPr lang="zh-CN" altLang="en-US" dirty="0">
                <a:solidFill>
                  <a:srgbClr val="92D050"/>
                </a:solidFill>
              </a:rPr>
              <a:t>机制：</a:t>
            </a:r>
            <a:endParaRPr lang="zh-CN" altLang="en-US" dirty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分成子句，在训练和预测时，依次将每个子句传入</a:t>
            </a:r>
            <a:r>
              <a:rPr lang="fr-FR" altLang="zh-CN" dirty="0"/>
              <a:t>Transformer</a:t>
            </a:r>
            <a:r>
              <a:rPr lang="zh-CN" altLang="en-US" dirty="0"/>
              <a:t>模型，并且</a:t>
            </a:r>
            <a:r>
              <a:rPr lang="zh-CN" altLang="en-US" dirty="0">
                <a:solidFill>
                  <a:srgbClr val="92D050"/>
                </a:solidFill>
              </a:rPr>
              <a:t>将每个子句在</a:t>
            </a:r>
            <a:r>
              <a:rPr lang="fr-FR" altLang="zh-CN" dirty="0">
                <a:solidFill>
                  <a:srgbClr val="92D050"/>
                </a:solidFill>
              </a:rPr>
              <a:t>Transformer</a:t>
            </a:r>
            <a:r>
              <a:rPr lang="zh-CN" altLang="en-US" dirty="0">
                <a:solidFill>
                  <a:srgbClr val="92D050"/>
                </a:solidFill>
              </a:rPr>
              <a:t>中各层的输出传递给下一个子句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可以捕获的最大依赖项长度增加了</a:t>
            </a:r>
            <a:r>
              <a:rPr lang="fr-FR" altLang="zh-CN" dirty="0"/>
              <a:t>N</a:t>
            </a:r>
            <a:r>
              <a:rPr lang="zh-CN" altLang="en-US" dirty="0"/>
              <a:t>倍（</a:t>
            </a:r>
            <a:r>
              <a:rPr lang="fr-FR" altLang="zh-CN" dirty="0"/>
              <a:t>N</a:t>
            </a:r>
            <a:r>
              <a:rPr lang="zh-CN" altLang="fr-FR" dirty="0"/>
              <a:t>指</a:t>
            </a:r>
            <a:r>
              <a:rPr lang="zh-CN" altLang="en-US" dirty="0"/>
              <a:t>网络深度）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TW" dirty="0">
                <a:sym typeface="+mn-ea"/>
              </a:rPr>
              <a:t>Transformer + RNN -&gt; Transformer-XL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1903730"/>
            <a:ext cx="10763250" cy="245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5256</Words>
  <Application>WPS 演示</Application>
  <PresentationFormat>宽屏</PresentationFormat>
  <Paragraphs>654</Paragraphs>
  <Slides>45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宋体</vt:lpstr>
      <vt:lpstr>Wingdings</vt:lpstr>
      <vt:lpstr>Wingdings</vt:lpstr>
      <vt:lpstr>Calibri Light</vt:lpstr>
      <vt:lpstr>等线 Light</vt:lpstr>
      <vt:lpstr>等线</vt:lpstr>
      <vt:lpstr>Calibri</vt:lpstr>
      <vt:lpstr>微软雅黑</vt:lpstr>
      <vt:lpstr>Arial Unicode MS</vt:lpstr>
      <vt:lpstr>PMingLiU</vt:lpstr>
      <vt:lpstr>NimbusRomNo9L-Regu</vt:lpstr>
      <vt:lpstr>Segoe Print</vt:lpstr>
      <vt:lpstr>Office 佈景主題</vt:lpstr>
      <vt:lpstr>XLNet，Albert</vt:lpstr>
      <vt:lpstr>大纲</vt:lpstr>
      <vt:lpstr>Transformer-XL: Attentive Language Models Beyond a Fixed-Length Context</vt:lpstr>
      <vt:lpstr>Transformer-XL: Attentive Language Models Beyond a Fixed-Length Context</vt:lpstr>
      <vt:lpstr>Transformer-XL: Attentive Language Models Beyond a Fixed-Length Context</vt:lpstr>
      <vt:lpstr>Vanilla Transformer</vt:lpstr>
      <vt:lpstr>Vanilla Transformer</vt:lpstr>
      <vt:lpstr>Transformer-XL</vt:lpstr>
      <vt:lpstr>Transformer-XL</vt:lpstr>
      <vt:lpstr>Transformer-XL</vt:lpstr>
      <vt:lpstr>Transformer-XL</vt:lpstr>
      <vt:lpstr>Transformer-XL</vt:lpstr>
      <vt:lpstr>Transformer-XL</vt:lpstr>
      <vt:lpstr>Transformer-XL</vt:lpstr>
      <vt:lpstr> XLNet: Generalized Autoregressive Pretraining for Language Understanding</vt:lpstr>
      <vt:lpstr>PowerPoint 演示文稿</vt:lpstr>
      <vt:lpstr> XLNet: Generalized Autoregressive Pretraining for Language Understanding</vt:lpstr>
      <vt:lpstr> XLNet: Generalized Autoregressive Pretraining for Language Understanding</vt:lpstr>
      <vt:lpstr> XLNet: Generalized Autoregressive Pretraining for Language Understanding</vt:lpstr>
      <vt:lpstr> XLNet: Generalized Autoregressive Pretraining for Language Understanding</vt:lpstr>
      <vt:lpstr> XLNet: Generalized Autoregressive Pretraining for Language Understanding</vt:lpstr>
      <vt:lpstr> XLNet: Generalized Autoregressive Pretraining for Language Understanding</vt:lpstr>
      <vt:lpstr> XLNet: Generalized Autoregressive Pretraining for Language Understanding</vt:lpstr>
      <vt:lpstr> XLNet: Generalized Autoregressive Pretraining for Language Understanding</vt:lpstr>
      <vt:lpstr>PowerPoint 演示文稿</vt:lpstr>
      <vt:lpstr>PowerPoint 演示文稿</vt:lpstr>
      <vt:lpstr>PowerPoint 演示文稿</vt:lpstr>
      <vt:lpstr> XLNet: Generalized Autoregressive Pretraining for Language Understanding</vt:lpstr>
      <vt:lpstr>PowerPoint 演示文稿</vt:lpstr>
      <vt:lpstr>PowerPoint 演示文稿</vt:lpstr>
      <vt:lpstr>PowerPoint 演示文稿</vt:lpstr>
      <vt:lpstr>PowerPoint 演示文稿</vt:lpstr>
      <vt:lpstr> XLNet:总结</vt:lpstr>
      <vt:lpstr> ALBert</vt:lpstr>
      <vt:lpstr> ALBert</vt:lpstr>
      <vt:lpstr> ALBert</vt:lpstr>
      <vt:lpstr> ALBert</vt:lpstr>
      <vt:lpstr> ALBert</vt:lpstr>
      <vt:lpstr> ALBert</vt:lpstr>
      <vt:lpstr> ALBert</vt:lpstr>
      <vt:lpstr> ALBert</vt:lpstr>
      <vt:lpstr> ALBert</vt:lpstr>
      <vt:lpstr> ALBert</vt:lpstr>
      <vt:lpstr> Summary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TOWER</cp:lastModifiedBy>
  <cp:revision>102</cp:revision>
  <dcterms:created xsi:type="dcterms:W3CDTF">2020-09-18T12:47:00Z</dcterms:created>
  <dcterms:modified xsi:type="dcterms:W3CDTF">2021-02-15T10:45:05Z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